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84"/>
  </p:notesMasterIdLst>
  <p:handoutMasterIdLst>
    <p:handoutMasterId r:id="rId85"/>
  </p:handoutMasterIdLst>
  <p:sldIdLst>
    <p:sldId id="256" r:id="rId5"/>
    <p:sldId id="1301" r:id="rId6"/>
    <p:sldId id="1302" r:id="rId7"/>
    <p:sldId id="1303" r:id="rId8"/>
    <p:sldId id="1323" r:id="rId9"/>
    <p:sldId id="1304" r:id="rId10"/>
    <p:sldId id="1307" r:id="rId11"/>
    <p:sldId id="1357" r:id="rId12"/>
    <p:sldId id="1358" r:id="rId13"/>
    <p:sldId id="1359" r:id="rId14"/>
    <p:sldId id="1360" r:id="rId15"/>
    <p:sldId id="1361" r:id="rId16"/>
    <p:sldId id="1356" r:id="rId17"/>
    <p:sldId id="1362" r:id="rId18"/>
    <p:sldId id="1363" r:id="rId19"/>
    <p:sldId id="1364" r:id="rId20"/>
    <p:sldId id="1365" r:id="rId21"/>
    <p:sldId id="1366" r:id="rId22"/>
    <p:sldId id="1367" r:id="rId23"/>
    <p:sldId id="1368" r:id="rId24"/>
    <p:sldId id="1311" r:id="rId25"/>
    <p:sldId id="1312" r:id="rId26"/>
    <p:sldId id="1369" r:id="rId27"/>
    <p:sldId id="1370" r:id="rId28"/>
    <p:sldId id="1371" r:id="rId29"/>
    <p:sldId id="1372" r:id="rId30"/>
    <p:sldId id="1373" r:id="rId31"/>
    <p:sldId id="1374" r:id="rId32"/>
    <p:sldId id="1375" r:id="rId33"/>
    <p:sldId id="1377" r:id="rId34"/>
    <p:sldId id="1376" r:id="rId35"/>
    <p:sldId id="1378" r:id="rId36"/>
    <p:sldId id="1379" r:id="rId37"/>
    <p:sldId id="1380" r:id="rId38"/>
    <p:sldId id="1381" r:id="rId39"/>
    <p:sldId id="1382" r:id="rId40"/>
    <p:sldId id="1383" r:id="rId41"/>
    <p:sldId id="1384" r:id="rId42"/>
    <p:sldId id="1385" r:id="rId43"/>
    <p:sldId id="1386" r:id="rId44"/>
    <p:sldId id="1387" r:id="rId45"/>
    <p:sldId id="1388" r:id="rId46"/>
    <p:sldId id="1389" r:id="rId47"/>
    <p:sldId id="1390" r:id="rId48"/>
    <p:sldId id="1346" r:id="rId49"/>
    <p:sldId id="1392" r:id="rId50"/>
    <p:sldId id="1393" r:id="rId51"/>
    <p:sldId id="1394" r:id="rId52"/>
    <p:sldId id="1395" r:id="rId53"/>
    <p:sldId id="1396" r:id="rId54"/>
    <p:sldId id="1397" r:id="rId55"/>
    <p:sldId id="1398" r:id="rId56"/>
    <p:sldId id="1399" r:id="rId57"/>
    <p:sldId id="1400" r:id="rId58"/>
    <p:sldId id="1401" r:id="rId59"/>
    <p:sldId id="1402" r:id="rId60"/>
    <p:sldId id="1403" r:id="rId61"/>
    <p:sldId id="1404" r:id="rId62"/>
    <p:sldId id="1405" r:id="rId63"/>
    <p:sldId id="1406" r:id="rId64"/>
    <p:sldId id="1407" r:id="rId65"/>
    <p:sldId id="1408" r:id="rId66"/>
    <p:sldId id="1409" r:id="rId67"/>
    <p:sldId id="1410" r:id="rId68"/>
    <p:sldId id="1411" r:id="rId69"/>
    <p:sldId id="1412" r:id="rId70"/>
    <p:sldId id="1413" r:id="rId71"/>
    <p:sldId id="1416" r:id="rId72"/>
    <p:sldId id="1415" r:id="rId73"/>
    <p:sldId id="1414" r:id="rId74"/>
    <p:sldId id="1417" r:id="rId75"/>
    <p:sldId id="1418" r:id="rId76"/>
    <p:sldId id="1419" r:id="rId77"/>
    <p:sldId id="1420" r:id="rId78"/>
    <p:sldId id="1421" r:id="rId79"/>
    <p:sldId id="1422" r:id="rId80"/>
    <p:sldId id="1423" r:id="rId81"/>
    <p:sldId id="1391" r:id="rId82"/>
    <p:sldId id="1354" r:id="rId83"/>
  </p:sldIdLst>
  <p:sldSz cx="12192000" cy="6858000"/>
  <p:notesSz cx="6645275" cy="9775825"/>
  <p:embeddedFontLst>
    <p:embeddedFont>
      <p:font typeface="Consolas" panose="020B0609020204030204" pitchFamily="49" charset="0"/>
      <p:regular r:id="rId86"/>
      <p:bold r:id="rId87"/>
      <p:italic r:id="rId88"/>
      <p:boldItalic r:id="rId89"/>
    </p:embeddedFont>
    <p:embeddedFont>
      <p:font typeface="Montserrat" panose="00000500000000000000" pitchFamily="2" charset="0"/>
      <p:regular r:id="rId90"/>
      <p:bold r:id="rId91"/>
      <p:italic r:id="rId92"/>
      <p:boldItalic r:id="rId93"/>
    </p:embeddedFont>
    <p:embeddedFont>
      <p:font typeface="Montserrat Black" panose="00000A00000000000000" pitchFamily="2" charset="0"/>
      <p:bold r:id="rId94"/>
      <p:boldItalic r:id="rId95"/>
    </p:embeddedFont>
  </p:embeddedFontLst>
  <p:custDataLst>
    <p:tags r:id="rId9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7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ow, Joshua" initials="BJ" lastIdx="30" clrIdx="0">
    <p:extLst>
      <p:ext uri="{19B8F6BF-5375-455C-9EA6-DF929625EA0E}">
        <p15:presenceInfo xmlns:p15="http://schemas.microsoft.com/office/powerpoint/2012/main" userId="S-1-5-21-3476036342-1731177862-1559577602-51474" providerId="AD"/>
      </p:ext>
    </p:extLst>
  </p:cmAuthor>
  <p:cmAuthor id="2" name="Singh, Vaishali" initials="SV" lastIdx="7" clrIdx="1">
    <p:extLst>
      <p:ext uri="{19B8F6BF-5375-455C-9EA6-DF929625EA0E}">
        <p15:presenceInfo xmlns:p15="http://schemas.microsoft.com/office/powerpoint/2012/main" userId="S-1-5-21-3476036342-1731177862-1559577602-1552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EDB8"/>
    <a:srgbClr val="004050"/>
    <a:srgbClr val="F91258"/>
    <a:srgbClr val="7E007C"/>
    <a:srgbClr val="28CFF9"/>
    <a:srgbClr val="F3622C"/>
    <a:srgbClr val="31D3AE"/>
    <a:srgbClr val="F3F3F3"/>
    <a:srgbClr val="F4F4F4"/>
    <a:srgbClr val="3D6E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3B11D3-320F-453A-A443-C2D572E3689A}" v="2" dt="2024-09-19T12:28:18.5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6634" autoAdjust="0"/>
  </p:normalViewPr>
  <p:slideViewPr>
    <p:cSldViewPr snapToGrid="0" snapToObjects="1" showGuides="1">
      <p:cViewPr varScale="1">
        <p:scale>
          <a:sx n="61" d="100"/>
          <a:sy n="61" d="100"/>
        </p:scale>
        <p:origin x="1522" y="53"/>
      </p:cViewPr>
      <p:guideLst>
        <p:guide pos="3840"/>
        <p:guide orient="horz" pos="37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83" d="100"/>
          <a:sy n="83" d="100"/>
        </p:scale>
        <p:origin x="399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notesMaster" Target="notesMasters/notesMaster1.xml"/><Relationship Id="rId89" Type="http://schemas.openxmlformats.org/officeDocument/2006/relationships/font" Target="fonts/font4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microsoft.com/office/2015/10/relationships/revisionInfo" Target="revisionInfo.xml"/><Relationship Id="rId5" Type="http://schemas.openxmlformats.org/officeDocument/2006/relationships/slide" Target="slides/slide1.xml"/><Relationship Id="rId90" Type="http://schemas.openxmlformats.org/officeDocument/2006/relationships/font" Target="fonts/font5.fntdata"/><Relationship Id="rId95" Type="http://schemas.openxmlformats.org/officeDocument/2006/relationships/font" Target="fonts/font10.fntdata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handoutMaster" Target="handoutMasters/handoutMaster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font" Target="fonts/font3.fntdata"/><Relationship Id="rId91" Type="http://schemas.openxmlformats.org/officeDocument/2006/relationships/font" Target="fonts/font6.fntdata"/><Relationship Id="rId96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font" Target="fonts/font1.fntdata"/><Relationship Id="rId94" Type="http://schemas.openxmlformats.org/officeDocument/2006/relationships/font" Target="fonts/font9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7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2.fntdata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font" Target="fonts/font8.fntdata"/><Relationship Id="rId98" Type="http://schemas.openxmlformats.org/officeDocument/2006/relationships/presProps" Target="presProps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63964" y="1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25/11/2024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285289"/>
            <a:ext cx="2879725" cy="4905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63964" y="9285289"/>
            <a:ext cx="2879725" cy="4905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879619" cy="4904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64119" y="0"/>
            <a:ext cx="2879619" cy="4904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1D6B66C6-1E92-0F4E-A300-9D4ED1F0C23F}" type="datetimeFigureOut">
              <a:rPr lang="en-GB" smtClean="0"/>
              <a:pPr/>
              <a:t>25/11/2024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8938" y="1220788"/>
            <a:ext cx="5867400" cy="33004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4528" y="4704617"/>
            <a:ext cx="5316220" cy="384923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285339"/>
            <a:ext cx="2879619" cy="490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64119" y="9285339"/>
            <a:ext cx="2879619" cy="490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548901C6-1DA1-FB44-ABEE-06A0FEB7738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ySmithQA/Protected-skeleton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github.com/AndySmithQA/Protected-Complete" TargetMode="External"/><Relationship Id="rId4" Type="http://schemas.openxmlformats.org/officeDocument/2006/relationships/hyperlink" Target="https://github.com/AndySmithQA/Protected-starter" TargetMode="Externa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8" name="Rectangle 10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9" name="Rectangle 1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789125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Have a look at the virtual </a:t>
            </a:r>
            <a:r>
              <a:rPr lang="en-GB" dirty="0" err="1"/>
              <a:t>dom</a:t>
            </a:r>
            <a:r>
              <a:rPr lang="en-GB" dirty="0"/>
              <a:t> in browser and watch the </a:t>
            </a:r>
            <a:r>
              <a:rPr lang="en-GB" dirty="0" err="1"/>
              <a:t>js</a:t>
            </a:r>
            <a:r>
              <a:rPr lang="en-GB" dirty="0"/>
              <a:t> update the dome when you click on </a:t>
            </a:r>
            <a:r>
              <a:rPr lang="en-GB" dirty="0" err="1"/>
              <a:t>NavLink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4785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63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routes are created externally and then passed into the return. Note that the navbar has been commented out (it will be put into a layout component shortly)</a:t>
            </a:r>
          </a:p>
          <a:p>
            <a:endParaRPr lang="en-GB" dirty="0"/>
          </a:p>
          <a:p>
            <a:r>
              <a:rPr lang="en-GB" dirty="0"/>
              <a:t>The imports also need to change. We can take out Link and </a:t>
            </a:r>
            <a:r>
              <a:rPr lang="en-GB" dirty="0" err="1"/>
              <a:t>NavLink</a:t>
            </a:r>
            <a:r>
              <a:rPr lang="en-GB" dirty="0"/>
              <a:t> as they would no longer function. They are used outside of the scope of the </a:t>
            </a:r>
            <a:r>
              <a:rPr lang="en-GB" dirty="0" err="1"/>
              <a:t>createBrowserRouter</a:t>
            </a:r>
            <a:r>
              <a:rPr lang="en-GB" dirty="0"/>
              <a:t> const.</a:t>
            </a:r>
          </a:p>
          <a:p>
            <a:endParaRPr lang="en-GB" dirty="0"/>
          </a:p>
          <a:p>
            <a:r>
              <a:rPr lang="en-GB" dirty="0"/>
              <a:t>Notice also that the Routes has been replaced by a single Route tag. We can now create the default layout that allows us to link the root route element to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1596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NavLink</a:t>
            </a:r>
            <a:r>
              <a:rPr lang="en-GB" dirty="0"/>
              <a:t> works now as it is inside a new component.</a:t>
            </a:r>
          </a:p>
          <a:p>
            <a:endParaRPr lang="en-GB" dirty="0"/>
          </a:p>
          <a:p>
            <a:r>
              <a:rPr lang="en-GB" dirty="0"/>
              <a:t>Notice the addition of Outlet in the import and the &lt;main&gt; tag. This tells the root layout where to show any children that are rendered.</a:t>
            </a:r>
          </a:p>
          <a:p>
            <a:r>
              <a:rPr lang="en-GB" dirty="0"/>
              <a:t>In our example, &lt;Outlet /&gt; will be either Home or About (We will add more to these moving forward)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3995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we go to localhost/help, it will now show the links “View the Knowledge base” and “Contact us” as they were listed in the </a:t>
            </a:r>
            <a:r>
              <a:rPr lang="en-GB" dirty="0" err="1"/>
              <a:t>Navlinks</a:t>
            </a:r>
            <a:r>
              <a:rPr lang="en-GB" dirty="0"/>
              <a:t> for the view.</a:t>
            </a:r>
          </a:p>
          <a:p>
            <a:endParaRPr lang="en-GB" dirty="0"/>
          </a:p>
          <a:p>
            <a:r>
              <a:rPr lang="en-GB" dirty="0"/>
              <a:t>The Home and About links are still visible at the top of the page and the new child content is nested, having been rendered in the </a:t>
            </a:r>
            <a:r>
              <a:rPr lang="en-GB" dirty="0" err="1"/>
              <a:t>HelpLayout</a:t>
            </a:r>
            <a:r>
              <a:rPr lang="en-GB" dirty="0"/>
              <a:t> inside the </a:t>
            </a:r>
            <a:r>
              <a:rPr lang="en-GB" dirty="0" err="1"/>
              <a:t>RootLayout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path would become localhost/help/kb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3046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.help-layout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gap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.help-layout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.help-layout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a:hover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#e63946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.help-layout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a.active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#e63946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KB */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.kb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contact form */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--secondary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0556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.help-layout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gap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.help-layout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.help-layout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a:hover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#e63946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.help-layout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a.active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#e63946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KB */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.kb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contact form */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--secondary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50300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339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Help Button has been added at the top, kb and Contact are available when help is selected, but are not displayed as children until they are clicked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7750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"tickets"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"Keyboard not working"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"user"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PChan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"location"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"London, UK"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"Printer not printing"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"user"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LRedman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"location"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"London, UK"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"Stool broken"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"user"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PChan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"location"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"London, UK"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"Cant login"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"user"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SGerrard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"location"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"Liverpool, UK"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"Drives missing"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"user"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MRodgers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"location"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"Manchester, UK"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"Lost work"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"user"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KSmith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"location"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"Berlin, Germany"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"Missing keys on keyboard"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"user"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EAPoe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"location"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"London, UK"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135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92791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32350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4054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034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5459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link has been set to the home page for now. This will be updated when the </a:t>
            </a:r>
            <a:r>
              <a:rPr lang="en-GB" dirty="0" err="1"/>
              <a:t>TicketDetails.tsx</a:t>
            </a:r>
            <a:r>
              <a:rPr lang="en-GB" dirty="0"/>
              <a:t> component has been created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33095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links will take up back to the home page when they are clicked for now.</a:t>
            </a:r>
          </a:p>
          <a:p>
            <a:endParaRPr lang="en-GB" dirty="0"/>
          </a:p>
          <a:p>
            <a:r>
              <a:rPr lang="en-GB" dirty="0"/>
              <a:t>Add a bit of styling</a:t>
            </a:r>
          </a:p>
          <a:p>
            <a:endParaRPr lang="en-GB" dirty="0"/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.tickets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.tickets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a:hover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#e63946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.tickets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.tickets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p:last-child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0.8em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#bbb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06740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84391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463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must be nested inside the tickets element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64418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must be nested inside the tickets element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8734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2503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must be nested inside the tickets element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0785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must be nested inside the tickets element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1970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must be nested inside the tickets element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630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must be nested inside the tickets element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63029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Update the CSS</a:t>
            </a:r>
          </a:p>
          <a:p>
            <a:endParaRPr lang="en-GB" dirty="0"/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.ticket-details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3306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82285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must be nested inside the tickets element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25787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must be nested inside the tickets element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25269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must be nested inside the tickets element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06685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must be nested inside the tickets element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772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Installing react-router-</a:t>
            </a:r>
            <a:r>
              <a:rPr lang="en-GB" dirty="0" err="1"/>
              <a:t>dom</a:t>
            </a:r>
            <a:r>
              <a:rPr lang="en-GB" dirty="0"/>
              <a:t> will install the router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1796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must be nested inside the tickets element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42634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an extension of ‘bubbling’ in vanilla JS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09126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>
                <a:hlinkClick r:id="rId3"/>
              </a:rPr>
              <a:t>AndySmithQA</a:t>
            </a:r>
            <a:r>
              <a:rPr lang="en-GB" dirty="0">
                <a:hlinkClick r:id="rId3"/>
              </a:rPr>
              <a:t>/Protected-skeleton (github.com)</a:t>
            </a:r>
            <a:r>
              <a:rPr lang="en-GB" dirty="0"/>
              <a:t> </a:t>
            </a:r>
            <a:r>
              <a:rPr lang="en-GB" dirty="0">
                <a:hlinkClick r:id="rId4"/>
              </a:rPr>
              <a:t>–</a:t>
            </a:r>
            <a:r>
              <a:rPr lang="en-GB" dirty="0"/>
              <a:t> This is the bare bones</a:t>
            </a:r>
          </a:p>
          <a:p>
            <a:endParaRPr lang="en-GB" dirty="0">
              <a:hlinkClick r:id="rId4"/>
            </a:endParaRPr>
          </a:p>
          <a:p>
            <a:r>
              <a:rPr lang="en-GB" dirty="0" err="1">
                <a:hlinkClick r:id="rId5"/>
              </a:rPr>
              <a:t>AndySmithQA</a:t>
            </a:r>
            <a:r>
              <a:rPr lang="en-GB" dirty="0">
                <a:hlinkClick r:id="rId5"/>
              </a:rPr>
              <a:t>/Protected-Complete (github.com)</a:t>
            </a:r>
            <a:r>
              <a:rPr lang="en-GB" dirty="0">
                <a:hlinkClick r:id="rId4"/>
              </a:rPr>
              <a:t> – This is the completed working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8446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94966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36412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59235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26451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.header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lightblue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.header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.logo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.menu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lightblue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gap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.menu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menuItem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.page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.page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.page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.inputs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.inputs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.input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lightblue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308px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00248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41982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will discuss these later in the week. Context allows us to manage where state is shared within our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137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Routes tag contains all the possible places you can navigate to in the app. “/” represents the default or home page. Notice we don’t have a / </a:t>
            </a:r>
            <a:r>
              <a:rPr lang="en-GB" dirty="0" err="1"/>
              <a:t>infront</a:t>
            </a:r>
            <a:r>
              <a:rPr lang="en-GB" dirty="0"/>
              <a:t> of the about. This is because react recognises that it’s a base route and puts one on for us dynamically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9350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66160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 that any username is accepted for this mock, but the password must be password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3989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… spread simply takes the user logged in and changes their authentication to false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5911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… spread simply takes the user logged in and changes their authentication to false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61324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02516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669172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06097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 will have to be a slight adjustment to the CSS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27468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71623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1994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946946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29054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68462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705323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976266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816425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7777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255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'https://fonts.googleapis.com/css2?family=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Roboto&amp;display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=swap'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:root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--primary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#457b9d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--secondary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#a8dadc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'Roboto'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sans-serif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--primary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#e63946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gap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margin-right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border-bottom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#e63946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a.active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#e63946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243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Have a look at the virtual </a:t>
            </a:r>
            <a:r>
              <a:rPr lang="en-GB" dirty="0" err="1"/>
              <a:t>dom</a:t>
            </a:r>
            <a:r>
              <a:rPr lang="en-GB" dirty="0"/>
              <a:t> in browser and watch the </a:t>
            </a:r>
            <a:r>
              <a:rPr lang="en-GB" dirty="0" err="1"/>
              <a:t>js</a:t>
            </a:r>
            <a:r>
              <a:rPr lang="en-GB" dirty="0"/>
              <a:t> update the dome when you click on </a:t>
            </a:r>
            <a:r>
              <a:rPr lang="en-GB" dirty="0" err="1"/>
              <a:t>NavLink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9322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/what's next">
    <p:bg>
      <p:bgPr>
        <a:solidFill>
          <a:srgbClr val="EDC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35880" y="0"/>
            <a:ext cx="705612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21280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00EDB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665F0E6C-B662-49F0-8263-879CFD47A4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954" y="188162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14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1">
    <p:bg>
      <p:bgPr>
        <a:solidFill>
          <a:srgbClr val="0EEE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887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rgbClr val="004050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8" y="2779800"/>
            <a:ext cx="5627171" cy="1682133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36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405" y="399619"/>
            <a:ext cx="857393" cy="522401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61448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08688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87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28CFF9"/>
          </a:solidFill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A806931B-D201-4B13-AF85-02D364BCD6BA}"/>
              </a:ext>
            </a:extLst>
          </p:cNvPr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46DBCCFD-57AC-4E92-8ADE-9BBB3291C7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954" y="188162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06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FF9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2C3C285F-1FB0-4063-A487-43CDC59D8B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2D3EFC9-13CE-4E14-9EBA-D6A86F31CDD0}"/>
              </a:ext>
            </a:extLst>
          </p:cNvPr>
          <p:cNvSpPr/>
          <p:nvPr userDrawn="1"/>
        </p:nvSpPr>
        <p:spPr>
          <a:xfrm>
            <a:off x="152400" y="2281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9DF574C6-CB96-4310-B661-156FF1E5E6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954" y="188162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725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1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928947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03 Section Divider">
    <p:bg>
      <p:bgPr>
        <a:solidFill>
          <a:srgbClr val="F36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760859" y="768561"/>
            <a:ext cx="379608" cy="11049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376239" y="1556247"/>
            <a:ext cx="581025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36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-2229" y="2361812"/>
            <a:ext cx="11067619" cy="4502135"/>
            <a:chOff x="-2229" y="2361812"/>
            <a:chExt cx="11067619" cy="4502135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513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235614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717" y="4568506"/>
            <a:ext cx="4628886" cy="1406446"/>
            <a:chOff x="-1717" y="4568506"/>
            <a:chExt cx="4628886" cy="1406446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717" y="4568506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3713028" y="4568727"/>
              <a:ext cx="914141" cy="1401463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717" y="5379567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98918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</p:grpSpPr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rgbClr val="F3622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solidFill>
              <a:srgbClr val="F3622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rgbClr val="F3622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8" name="Graphic 31">
            <a:extLst>
              <a:ext uri="{FF2B5EF4-FFF2-40B4-BE49-F238E27FC236}">
                <a16:creationId xmlns:a16="http://schemas.microsoft.com/office/drawing/2014/main" id="{E5927B68-1C07-4D2F-8472-2D515DD012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954" y="188162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48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llow us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5020" y="0"/>
            <a:ext cx="631698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86434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F1612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920FBEB3-89A8-4469-B0CF-A1CA6E3E18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954" y="188162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65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ctivity 1">
    <p:bg>
      <p:bgPr>
        <a:solidFill>
          <a:srgbClr val="F36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9377112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02 Section Divider">
    <p:bg>
      <p:bgPr>
        <a:solidFill>
          <a:srgbClr val="7E00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A0DD6AED-2202-DD48-A2D6-60CCC5F07320}"/>
              </a:ext>
            </a:extLst>
          </p:cNvPr>
          <p:cNvSpPr/>
          <p:nvPr userDrawn="1"/>
        </p:nvSpPr>
        <p:spPr>
          <a:xfrm>
            <a:off x="-609" y="2116538"/>
            <a:ext cx="11411496" cy="5526322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F9125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8" y="2067007"/>
            <a:ext cx="5627171" cy="2353439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36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96745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-1717" y="4568506"/>
            <a:ext cx="4628886" cy="1406446"/>
            <a:chOff x="-1717" y="4568506"/>
            <a:chExt cx="4628886" cy="1406446"/>
          </a:xfrm>
          <a:solidFill>
            <a:srgbClr val="F91258"/>
          </a:solidFill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717" y="4568506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3713028" y="4568727"/>
              <a:ext cx="914141" cy="1401463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717" y="5379567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345788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7E007C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8" name="Graphic 31">
            <a:extLst>
              <a:ext uri="{FF2B5EF4-FFF2-40B4-BE49-F238E27FC236}">
                <a16:creationId xmlns:a16="http://schemas.microsoft.com/office/drawing/2014/main" id="{B249242C-C51B-4165-A526-4E74627330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954" y="188162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484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7E007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709D87C1-73F3-4D21-A6E0-D118EFB715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954" y="188162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4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Activity 1">
    <p:bg>
      <p:bgPr>
        <a:solidFill>
          <a:srgbClr val="7E00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175680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368256"/>
            <a:ext cx="11516239" cy="49553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Graphic 31">
            <a:extLst>
              <a:ext uri="{FF2B5EF4-FFF2-40B4-BE49-F238E27FC236}">
                <a16:creationId xmlns:a16="http://schemas.microsoft.com/office/drawing/2014/main" id="{BBE331C7-3C67-48FA-856F-AA4D9A4291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954" y="188162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88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394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Graphic 31">
            <a:extLst>
              <a:ext uri="{FF2B5EF4-FFF2-40B4-BE49-F238E27FC236}">
                <a16:creationId xmlns:a16="http://schemas.microsoft.com/office/drawing/2014/main" id="{BE1FA0C0-21DA-4C04-866E-E224909908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954" y="188162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460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059427" y="3673998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639645" y="3673998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149996" y="3673998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059428" y="1993484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639646" y="1986408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149997" y="1993484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637070" y="368898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637071" y="2008475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D57635AC-4A16-4B17-B0FC-12BAA5BB7C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954" y="188162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68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on Tips">
    <p:bg>
      <p:bgPr>
        <a:solidFill>
          <a:srgbClr val="EB6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4240" y="0"/>
            <a:ext cx="49377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98876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065907" y="198635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11826" y="198635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957745" y="198635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403664" y="1986352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2D601426-94BE-4D38-86F7-66274BFFCE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954" y="188162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95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915467" y="1992793"/>
            <a:ext cx="464600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069809" y="1992792"/>
            <a:ext cx="464600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FE83959A-68B3-4656-BA56-E715D7DB26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954" y="188162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17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080209" y="4307356"/>
            <a:ext cx="4646004" cy="207217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0209" y="2003204"/>
            <a:ext cx="4645958" cy="20721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25914" y="2003203"/>
            <a:ext cx="4645958" cy="20721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925868" y="4307356"/>
            <a:ext cx="4646004" cy="207217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45A7AB0-2907-494B-848C-514B44801C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954" y="188162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594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1">
            <a:extLst>
              <a:ext uri="{FF2B5EF4-FFF2-40B4-BE49-F238E27FC236}">
                <a16:creationId xmlns:a16="http://schemas.microsoft.com/office/drawing/2014/main" id="{DE8BF732-A6CD-4403-9339-F8CCB8B498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954" y="188162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13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pe you enjoyed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3440" y="0"/>
            <a:ext cx="752856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3138017" cy="1908338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/>
            </a:lvl1pPr>
          </a:lstStyle>
          <a:p>
            <a:r>
              <a:rPr lang="en-US" noProof="0" dirty="0"/>
              <a:t>THANK YOU</a:t>
            </a:r>
            <a:endParaRPr lang="en-GB" noProof="0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1" y="5306004"/>
            <a:ext cx="4269826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 baseline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Hope you enjoyed this learning journey.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87849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A Template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14000" y="1929600"/>
            <a:ext cx="11404800" cy="4546800"/>
          </a:xfrm>
        </p:spPr>
        <p:txBody>
          <a:bodyPr>
            <a:noAutofit/>
          </a:bodyPr>
          <a:lstStyle>
            <a:lvl1pPr marL="342900" indent="-3429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 b="0" baseline="0">
                <a:latin typeface="+mn-lt"/>
              </a:defRPr>
            </a:lvl1pPr>
            <a:lvl2pPr marL="742950" indent="-28575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+mn-lt"/>
              </a:defRPr>
            </a:lvl2pPr>
            <a:lvl3pPr marL="1143000" indent="-2286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+mn-lt"/>
              </a:defRPr>
            </a:lvl3pPr>
            <a:lvl4pPr marL="1600200" indent="-2286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+mn-lt"/>
              </a:defRPr>
            </a:lvl4pPr>
            <a:lvl5pPr marL="2057400" indent="-2286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+mn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9061491" y="64929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8ABFB6-A9C6-4619-9721-3B608E8ED143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5" name="Title Placeholder 3"/>
          <p:cNvSpPr>
            <a:spLocks noGrp="1"/>
          </p:cNvSpPr>
          <p:nvPr>
            <p:ph type="title"/>
          </p:nvPr>
        </p:nvSpPr>
        <p:spPr>
          <a:xfrm>
            <a:off x="414000" y="1036800"/>
            <a:ext cx="9126000" cy="6264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/>
          </a:bodyPr>
          <a:lstStyle>
            <a:lvl1pPr>
              <a:defRPr baseline="0">
                <a:solidFill>
                  <a:srgbClr val="00519C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F82E9468-E7AC-491E-BFB3-E49FDA66DE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954" y="188162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937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892D59-8F09-EF4B-AD6D-DA609442F868}" type="slidenum">
              <a:rPr kumimoji="0" lang="en-GB" sz="760" b="1" i="0" u="none" strike="noStrike" kern="1200" cap="none" spc="0" normalizeH="0" baseline="0" noProof="0" smtClean="0">
                <a:ln>
                  <a:noFill/>
                </a:ln>
                <a:solidFill>
                  <a:srgbClr val="00405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760" b="1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968240"/>
            <a:ext cx="5726719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1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5878576"/>
            <a:ext cx="738525" cy="3309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4878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460251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4640" y="15240"/>
            <a:ext cx="5547360" cy="684276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656105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433680"/>
            <a:ext cx="5627171" cy="968987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4784" y="4894524"/>
            <a:ext cx="5627171" cy="1186921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276879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1">
    <p:bg>
      <p:bgPr>
        <a:solidFill>
          <a:srgbClr val="38E2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08881" y="-11575"/>
            <a:ext cx="8079261" cy="687536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002556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36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278655" cy="3401576"/>
          </a:xfr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03 Section 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9" y="1556247"/>
            <a:ext cx="581025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36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229" y="2361812"/>
            <a:ext cx="11067619" cy="4502135"/>
            <a:chOff x="-2229" y="2361812"/>
            <a:chExt cx="11067619" cy="4502135"/>
          </a:xfrm>
          <a:solidFill>
            <a:srgbClr val="004050"/>
          </a:solidFill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2229" y="49513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02921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 sz="2000"/>
            </a:lvl4pPr>
            <a:lvl5pPr marL="180000" indent="-1800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rgbClr val="09EDB8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5117A67-D6F2-405A-909B-355132E8A6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732" t="-5743" r="-9847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45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09EDB8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3703584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341272" y="1368256"/>
            <a:ext cx="11516239" cy="49553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4" y="6584738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798" r:id="rId4"/>
    <p:sldLayoutId id="2147483806" r:id="rId5"/>
    <p:sldLayoutId id="2147483709" r:id="rId6"/>
    <p:sldLayoutId id="2147483822" r:id="rId7"/>
    <p:sldLayoutId id="2147483802" r:id="rId8"/>
    <p:sldLayoutId id="2147483792" r:id="rId9"/>
    <p:sldLayoutId id="2147483810" r:id="rId10"/>
    <p:sldLayoutId id="2147483804" r:id="rId11"/>
    <p:sldLayoutId id="2147483821" r:id="rId12"/>
    <p:sldLayoutId id="2147483824" r:id="rId13"/>
    <p:sldLayoutId id="2147483828" r:id="rId14"/>
    <p:sldLayoutId id="2147483853" r:id="rId15"/>
    <p:sldLayoutId id="2147483899" r:id="rId16"/>
    <p:sldLayoutId id="2147483832" r:id="rId17"/>
    <p:sldLayoutId id="2147483833" r:id="rId18"/>
    <p:sldLayoutId id="2147483836" r:id="rId19"/>
    <p:sldLayoutId id="2147483852" r:id="rId20"/>
    <p:sldLayoutId id="2147483900" r:id="rId21"/>
    <p:sldLayoutId id="2147483820" r:id="rId22"/>
    <p:sldLayoutId id="2147483842" r:id="rId23"/>
    <p:sldLayoutId id="2147483845" r:id="rId24"/>
    <p:sldLayoutId id="2147483851" r:id="rId25"/>
    <p:sldLayoutId id="2147483901" r:id="rId26"/>
    <p:sldLayoutId id="2147483650" r:id="rId27"/>
    <p:sldLayoutId id="2147483734" r:id="rId28"/>
    <p:sldLayoutId id="2147483796" r:id="rId29"/>
    <p:sldLayoutId id="2147483719" r:id="rId30"/>
    <p:sldLayoutId id="2147483721" r:id="rId31"/>
    <p:sldLayoutId id="2147483724" r:id="rId32"/>
    <p:sldLayoutId id="2147483797" r:id="rId33"/>
    <p:sldLayoutId id="2147483814" r:id="rId34"/>
    <p:sldLayoutId id="2147483903" r:id="rId35"/>
    <p:sldLayoutId id="2147483907" r:id="rId36"/>
    <p:sldLayoutId id="2147483908" r:id="rId37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15000"/>
        <a:buFontTx/>
        <a:buNone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6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5000"/>
        <a:buFontTx/>
        <a:buBlip>
          <a:blip r:embed="rId39"/>
        </a:buBlip>
        <a:tabLst/>
        <a:defRPr sz="20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6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0000"/>
        <a:buFontTx/>
        <a:buBlip>
          <a:blip r:embed="rId39"/>
        </a:buBlip>
        <a:tabLst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6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0000"/>
        <a:buFontTx/>
        <a:buBlip>
          <a:blip r:embed="rId39"/>
        </a:buBlip>
        <a:tabLst/>
        <a:defRPr sz="20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6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5000"/>
        <a:buFontTx/>
        <a:buBlip>
          <a:blip r:embed="rId39"/>
        </a:buBlip>
        <a:tabLst/>
        <a:defRPr sz="20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0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4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83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2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6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0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4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8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E1E73-148A-42A6-9C16-6E17B4777C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7" y="2387600"/>
            <a:ext cx="6596062" cy="239776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4800" b="1" dirty="0"/>
              <a:t>ADVANCED REACT</a:t>
            </a:r>
            <a:endParaRPr lang="en-US" sz="48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DC532B-442C-4DB3-A8CA-ECAD8E8AFA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7690" y="5527040"/>
            <a:ext cx="6604609" cy="55478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latin typeface="+mn-lt"/>
                <a:cs typeface="Calibri" panose="020F0502020204030204" pitchFamily="34" charset="0"/>
              </a:rPr>
              <a:t>Routing in React</a:t>
            </a:r>
          </a:p>
        </p:txBody>
      </p:sp>
    </p:spTree>
    <p:extLst>
      <p:ext uri="{BB962C8B-B14F-4D97-AF65-F5344CB8AC3E}">
        <p14:creationId xmlns:p14="http://schemas.microsoft.com/office/powerpoint/2010/main" val="1156786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5FB5C0-192A-C14F-638A-34A535D3E8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395367"/>
            <a:ext cx="3904994" cy="2917842"/>
          </a:xfrm>
        </p:spPr>
        <p:txBody>
          <a:bodyPr/>
          <a:lstStyle/>
          <a:p>
            <a:r>
              <a:rPr lang="en-GB" dirty="0"/>
              <a:t>Creating the pages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2FD92-0B33-DF16-4181-03A47ADAE7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Although styling is not important for this course, we can apply some to make it easier to see what we are creating. All styles will be provided for you</a:t>
            </a:r>
          </a:p>
          <a:p>
            <a:endParaRPr lang="en-GB" dirty="0"/>
          </a:p>
          <a:p>
            <a:r>
              <a:rPr lang="en-GB" dirty="0"/>
              <a:t>This will result in something like this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73D03-091B-37EE-168B-2509294C5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964AD5-7C9D-05FE-0FC9-0AC9F9ED4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240" y="2712489"/>
            <a:ext cx="4511431" cy="20651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A88F20-5E2C-E9EA-0FCD-5201152FB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524" y="4885575"/>
            <a:ext cx="4587638" cy="18060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81663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5FB5C0-192A-C14F-638A-34A535D3E8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395367"/>
            <a:ext cx="3904994" cy="2917842"/>
          </a:xfrm>
        </p:spPr>
        <p:txBody>
          <a:bodyPr/>
          <a:lstStyle/>
          <a:p>
            <a:r>
              <a:rPr lang="en-GB" dirty="0"/>
              <a:t>Link and </a:t>
            </a:r>
            <a:r>
              <a:rPr lang="en-GB" dirty="0" err="1"/>
              <a:t>NavLink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2FD92-0B33-DF16-4181-03A47ADAE7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React-router-</a:t>
            </a:r>
            <a:r>
              <a:rPr lang="en-GB" dirty="0" err="1"/>
              <a:t>dom</a:t>
            </a:r>
            <a:r>
              <a:rPr lang="en-GB" dirty="0"/>
              <a:t> uses Link and </a:t>
            </a:r>
            <a:r>
              <a:rPr lang="en-GB" dirty="0" err="1"/>
              <a:t>NavLink</a:t>
            </a:r>
            <a:r>
              <a:rPr lang="en-GB" dirty="0"/>
              <a:t> to intercept requests to the server and replaces them with the supplied components</a:t>
            </a:r>
          </a:p>
          <a:p>
            <a:endParaRPr lang="en-GB" dirty="0"/>
          </a:p>
          <a:p>
            <a:r>
              <a:rPr lang="en-GB" dirty="0" err="1"/>
              <a:t>NavLink</a:t>
            </a:r>
            <a:r>
              <a:rPr lang="en-GB" dirty="0"/>
              <a:t> works identically to Link, but includes present styling options to make navigation easier for the user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Notice that ‘index’ has replaced the “/” path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73D03-091B-37EE-168B-2509294C5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11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CF7E4D-3DB8-8274-1431-0CE779FBD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789" y="3002844"/>
            <a:ext cx="3594484" cy="271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643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5FB5C0-192A-C14F-638A-34A535D3E8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395367"/>
            <a:ext cx="3904994" cy="2917842"/>
          </a:xfrm>
        </p:spPr>
        <p:txBody>
          <a:bodyPr/>
          <a:lstStyle/>
          <a:p>
            <a:r>
              <a:rPr lang="en-GB" dirty="0"/>
              <a:t>Link and </a:t>
            </a:r>
            <a:r>
              <a:rPr lang="en-GB" dirty="0" err="1"/>
              <a:t>NavLink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2FD92-0B33-DF16-4181-03A47ADAE7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When they provided styles are applied, it looks like this.</a:t>
            </a:r>
          </a:p>
          <a:p>
            <a:endParaRPr lang="en-GB" dirty="0"/>
          </a:p>
          <a:p>
            <a:r>
              <a:rPr lang="en-GB" dirty="0"/>
              <a:t>All routing is already being done on the browser side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73D03-091B-37EE-168B-2509294C5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12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EA1001-D0C9-B8B2-CE14-104C53EA9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313" y="2484038"/>
            <a:ext cx="6226080" cy="18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01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5FB5C0-192A-C14F-638A-34A535D3E8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395367"/>
            <a:ext cx="3904994" cy="2917842"/>
          </a:xfrm>
        </p:spPr>
        <p:txBody>
          <a:bodyPr/>
          <a:lstStyle/>
          <a:p>
            <a:r>
              <a:rPr lang="en-GB" dirty="0" err="1"/>
              <a:t>RouterProvider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2FD92-0B33-DF16-4181-03A47ADAE7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There was significant change in guidance from React on how to route in 6.4. Introduced here was a </a:t>
            </a:r>
            <a:r>
              <a:rPr lang="en-GB" dirty="0" err="1"/>
              <a:t>RouteProvider</a:t>
            </a:r>
            <a:r>
              <a:rPr lang="en-GB" dirty="0"/>
              <a:t> which removed the requirement to use </a:t>
            </a:r>
            <a:r>
              <a:rPr lang="en-GB" dirty="0" err="1"/>
              <a:t>BrowserRouter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In 6.4, we create a browser router to hold the routes and these are passed into provider.</a:t>
            </a:r>
          </a:p>
          <a:p>
            <a:endParaRPr lang="en-GB" dirty="0"/>
          </a:p>
          <a:p>
            <a:r>
              <a:rPr lang="en-GB" dirty="0"/>
              <a:t>The easiest and arguable most efficient on medium projects is to use </a:t>
            </a:r>
            <a:r>
              <a:rPr lang="en-GB" dirty="0" err="1"/>
              <a:t>createRoutesFromElements</a:t>
            </a:r>
            <a:r>
              <a:rPr lang="en-GB" dirty="0"/>
              <a:t>, which allows us to route to specified elements in our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73D03-091B-37EE-168B-2509294C5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7374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5FB5C0-192A-C14F-638A-34A535D3E8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395367"/>
            <a:ext cx="3904994" cy="2917842"/>
          </a:xfrm>
        </p:spPr>
        <p:txBody>
          <a:bodyPr/>
          <a:lstStyle/>
          <a:p>
            <a:r>
              <a:rPr lang="en-GB" dirty="0" err="1"/>
              <a:t>RouterProvider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2FD92-0B33-DF16-4181-03A47ADAE7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err="1"/>
              <a:t>BrowserRouter</a:t>
            </a:r>
            <a:r>
              <a:rPr lang="en-GB" dirty="0"/>
              <a:t> is removed completely and replaced with </a:t>
            </a:r>
            <a:r>
              <a:rPr lang="en-GB" dirty="0" err="1"/>
              <a:t>createBrowserRouter</a:t>
            </a:r>
            <a:r>
              <a:rPr lang="en-GB" dirty="0"/>
              <a:t> and </a:t>
            </a:r>
            <a:r>
              <a:rPr lang="en-GB" dirty="0" err="1"/>
              <a:t>RouterProvider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73D03-091B-37EE-168B-2509294C5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14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EEA31A-EE00-7FC2-D547-318F6A9C3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114" y="1635808"/>
            <a:ext cx="5227773" cy="21414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ECF58C-2DA6-8337-4527-A455FA0CB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6815" y="3961939"/>
            <a:ext cx="3795089" cy="11659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A1D656-2DC6-F935-9789-A047A90D9E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251" y="5127900"/>
            <a:ext cx="2415749" cy="133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58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5FB5C0-192A-C14F-638A-34A535D3E8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395367"/>
            <a:ext cx="3904994" cy="2917842"/>
          </a:xfrm>
        </p:spPr>
        <p:txBody>
          <a:bodyPr/>
          <a:lstStyle/>
          <a:p>
            <a:r>
              <a:rPr lang="en-GB" dirty="0"/>
              <a:t>Layouts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2FD92-0B33-DF16-4181-03A47ADAE7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We can wrap our entire SPA in our header element created earlier. This can be put into a new component and passed to the root route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73D03-091B-37EE-168B-2509294C5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15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5E21F5-53EA-48F0-B975-6D785C04F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095" y="1518017"/>
            <a:ext cx="4241067" cy="35903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12B5F8-A85B-FD77-0523-DD6D2DDDF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289" y="5156875"/>
            <a:ext cx="5654530" cy="144792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DDC1CDB-27A6-35F2-8632-00450EEF1F65}"/>
              </a:ext>
            </a:extLst>
          </p:cNvPr>
          <p:cNvCxnSpPr/>
          <p:nvPr/>
        </p:nvCxnSpPr>
        <p:spPr>
          <a:xfrm flipV="1">
            <a:off x="6711194" y="2348089"/>
            <a:ext cx="604006" cy="451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12EA9F1-E91E-15CA-B34C-B3470AB77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0467" y="2027144"/>
            <a:ext cx="2071948" cy="159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18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5FB5C0-192A-C14F-638A-34A535D3E8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395367"/>
            <a:ext cx="3904994" cy="2917842"/>
          </a:xfrm>
        </p:spPr>
        <p:txBody>
          <a:bodyPr/>
          <a:lstStyle/>
          <a:p>
            <a:r>
              <a:rPr lang="en-GB" dirty="0"/>
              <a:t>Help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2FD92-0B33-DF16-4181-03A47ADAE7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Firstly, we want to create a layout specifically for the help section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73D03-091B-37EE-168B-2509294C5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16</a:t>
            </a:fld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62BD58-0FDC-7BD5-F20B-EFED93EBE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137" y="1288073"/>
            <a:ext cx="4812767" cy="2755208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65E303-4DF8-188D-7B57-E9C5921291D8}"/>
              </a:ext>
            </a:extLst>
          </p:cNvPr>
          <p:cNvCxnSpPr>
            <a:cxnSpLocks/>
          </p:cNvCxnSpPr>
          <p:nvPr/>
        </p:nvCxnSpPr>
        <p:spPr>
          <a:xfrm flipV="1">
            <a:off x="6486127" y="1854288"/>
            <a:ext cx="743010" cy="256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7F1F8B6B-776C-7034-4D32-33F268706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459" y="4254128"/>
            <a:ext cx="3530702" cy="22592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185A35-F411-0CCB-4910-0BD9FF3543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2926" y="1701447"/>
            <a:ext cx="24574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850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5FB5C0-192A-C14F-638A-34A535D3E8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395367"/>
            <a:ext cx="3904994" cy="2917842"/>
          </a:xfrm>
        </p:spPr>
        <p:txBody>
          <a:bodyPr/>
          <a:lstStyle/>
          <a:p>
            <a:r>
              <a:rPr lang="en-GB" dirty="0"/>
              <a:t>Help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2FD92-0B33-DF16-4181-03A47ADAE7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Create the new nested components. It is good practice to separate concerns at this point by dropping the new components in a new folder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73D03-091B-37EE-168B-2509294C5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17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F91A8D-71F1-59A8-BDBF-A34F5AA0A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446" y="1569156"/>
            <a:ext cx="4103050" cy="2638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29BFE6-16CC-2D5A-9664-9A5226122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446" y="4307813"/>
            <a:ext cx="3799156" cy="207039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C441EC-626F-D8BC-7410-1AC8619DB051}"/>
              </a:ext>
            </a:extLst>
          </p:cNvPr>
          <p:cNvCxnSpPr/>
          <p:nvPr/>
        </p:nvCxnSpPr>
        <p:spPr>
          <a:xfrm flipV="1">
            <a:off x="6635713" y="2302933"/>
            <a:ext cx="871398" cy="1904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17743BD-7BB2-1AB7-1992-F37082C60FEE}"/>
              </a:ext>
            </a:extLst>
          </p:cNvPr>
          <p:cNvCxnSpPr/>
          <p:nvPr/>
        </p:nvCxnSpPr>
        <p:spPr>
          <a:xfrm>
            <a:off x="6703880" y="4504267"/>
            <a:ext cx="803231" cy="159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6655057-5E7B-0E2D-783C-1DE08B917E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0249" y="3529068"/>
            <a:ext cx="198120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49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5FB5C0-192A-C14F-638A-34A535D3E8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395367"/>
            <a:ext cx="3904994" cy="2917842"/>
          </a:xfrm>
        </p:spPr>
        <p:txBody>
          <a:bodyPr/>
          <a:lstStyle/>
          <a:p>
            <a:r>
              <a:rPr lang="en-GB" dirty="0"/>
              <a:t>Help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2FD92-0B33-DF16-4181-03A47ADAE7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After Some styling, It should look like this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73D03-091B-37EE-168B-2509294C5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18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C4DE36-5E5C-141C-2DF2-A09DC029A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098" y="1695210"/>
            <a:ext cx="5616427" cy="227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97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5FB5C0-192A-C14F-638A-34A535D3E8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395367"/>
            <a:ext cx="3904994" cy="2917842"/>
          </a:xfrm>
        </p:spPr>
        <p:txBody>
          <a:bodyPr/>
          <a:lstStyle/>
          <a:p>
            <a:r>
              <a:rPr lang="en-GB" dirty="0"/>
              <a:t>Help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2FD92-0B33-DF16-4181-03A47ADAE7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Finally, we need to link the elements to the routes and add the link to help to the root layout</a:t>
            </a:r>
          </a:p>
          <a:p>
            <a:endParaRPr lang="en-GB" dirty="0"/>
          </a:p>
          <a:p>
            <a:r>
              <a:rPr lang="en-GB" dirty="0" err="1"/>
              <a:t>App.tsx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 err="1"/>
              <a:t>RootLayout.tsx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73D03-091B-37EE-168B-2509294C5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19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2322E8-E1B7-61C8-D727-60BF3BC5C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917" y="2269656"/>
            <a:ext cx="5372566" cy="548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65D52C-9665-38FD-45AE-0ADDEF140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497" y="2851428"/>
            <a:ext cx="5928874" cy="9525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E53FE8-ED4E-7330-34E6-10330A87C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8976" y="4698211"/>
            <a:ext cx="5029636" cy="116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58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61827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61828" name="Rectangle 4"/>
          <p:cNvSpPr>
            <a:spLocks noChangeArrowheads="1"/>
          </p:cNvSpPr>
          <p:nvPr/>
        </p:nvSpPr>
        <p:spPr bwMode="auto">
          <a:xfrm>
            <a:off x="2238376" y="6227764"/>
            <a:ext cx="1858963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61829" name="Rectangle 5"/>
          <p:cNvSpPr>
            <a:spLocks noChangeArrowheads="1"/>
          </p:cNvSpPr>
          <p:nvPr/>
        </p:nvSpPr>
        <p:spPr bwMode="auto">
          <a:xfrm>
            <a:off x="4648201" y="6227764"/>
            <a:ext cx="2894013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27024" y="34251"/>
            <a:ext cx="3694112" cy="2415566"/>
          </a:xfrm>
        </p:spPr>
        <p:txBody>
          <a:bodyPr/>
          <a:lstStyle/>
          <a:p>
            <a:r>
              <a:rPr lang="en-GB" dirty="0"/>
              <a:t>OBJECTIVES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096000" y="579549"/>
            <a:ext cx="5720371" cy="58990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b="1" dirty="0"/>
              <a:t>In this module, you will</a:t>
            </a:r>
            <a:endParaRPr lang="en-GB" dirty="0"/>
          </a:p>
          <a:p>
            <a:pPr marL="342900" indent="-342900">
              <a:lnSpc>
                <a:spcPct val="150000"/>
              </a:lnSpc>
              <a:buChar char="•"/>
            </a:pPr>
            <a:r>
              <a:rPr lang="en-GB" dirty="0"/>
              <a:t>Be introduced to client side routing in React</a:t>
            </a:r>
          </a:p>
          <a:p>
            <a:pPr marL="342900" indent="-342900">
              <a:lnSpc>
                <a:spcPct val="150000"/>
              </a:lnSpc>
              <a:buChar char="•"/>
            </a:pPr>
            <a:r>
              <a:rPr lang="en-GB" dirty="0"/>
              <a:t>Understand Dynamic Routing and new features released in react-router 16.4</a:t>
            </a:r>
          </a:p>
          <a:p>
            <a:pPr marL="342900" indent="-342900">
              <a:lnSpc>
                <a:spcPct val="150000"/>
              </a:lnSpc>
              <a:buChar char="•"/>
            </a:pPr>
            <a:r>
              <a:rPr lang="en-GB" dirty="0"/>
              <a:t>Create and configure routes for different views</a:t>
            </a:r>
          </a:p>
          <a:p>
            <a:pPr marL="342900" indent="-342900">
              <a:lnSpc>
                <a:spcPct val="150000"/>
              </a:lnSpc>
              <a:buChar char="•"/>
            </a:pPr>
            <a:r>
              <a:rPr lang="en-GB" dirty="0"/>
              <a:t>Implement route parameters and nested routes</a:t>
            </a:r>
          </a:p>
          <a:p>
            <a:pPr marL="342900" indent="-342900">
              <a:lnSpc>
                <a:spcPct val="150000"/>
              </a:lnSpc>
              <a:buChar char="•"/>
            </a:pPr>
            <a:r>
              <a:rPr lang="en-GB" dirty="0"/>
              <a:t>Create protected routes</a:t>
            </a:r>
          </a:p>
          <a:p>
            <a:pPr marL="342900" indent="-342900">
              <a:lnSpc>
                <a:spcPct val="150000"/>
              </a:lnSpc>
              <a:buChar char="•"/>
            </a:pPr>
            <a:endParaRPr lang="en-GB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49216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5FB5C0-192A-C14F-638A-34A535D3E8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395367"/>
            <a:ext cx="3904994" cy="2917842"/>
          </a:xfrm>
        </p:spPr>
        <p:txBody>
          <a:bodyPr/>
          <a:lstStyle/>
          <a:p>
            <a:r>
              <a:rPr lang="en-GB" dirty="0"/>
              <a:t>Help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2FD92-0B33-DF16-4181-03A47ADAE7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73D03-091B-37EE-168B-2509294C5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20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EE4C17-FE03-C584-FFEB-239F5693F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853" y="229595"/>
            <a:ext cx="5303059" cy="19931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3A6B62-0216-2343-1086-1BC280C86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7773" y="2891742"/>
            <a:ext cx="4229428" cy="29178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A823ED-537D-F670-9497-1EF9C4AC2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0655" y="2719346"/>
            <a:ext cx="4141249" cy="32626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0804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765EDF-D047-8069-3A25-A34CECFC0C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9" y="1701210"/>
            <a:ext cx="5810250" cy="963060"/>
          </a:xfrm>
        </p:spPr>
        <p:txBody>
          <a:bodyPr/>
          <a:lstStyle/>
          <a:p>
            <a:r>
              <a:rPr lang="en-GB" dirty="0"/>
              <a:t>Custom 404 page</a:t>
            </a:r>
          </a:p>
        </p:txBody>
      </p:sp>
    </p:spTree>
    <p:extLst>
      <p:ext uri="{BB962C8B-B14F-4D97-AF65-F5344CB8AC3E}">
        <p14:creationId xmlns:p14="http://schemas.microsoft.com/office/powerpoint/2010/main" val="2744935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Current Behaviour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When we navigate to a page that doesn’t exist, we currently get this page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We need to provide our own method of catching routes that don’t exist on our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22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9B20CE-CCFD-0092-6933-A9A9D864B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830" y="1627788"/>
            <a:ext cx="5502117" cy="16155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8396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404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Inside </a:t>
            </a:r>
            <a:r>
              <a:rPr lang="en-GB" dirty="0" err="1"/>
              <a:t>App.tsx</a:t>
            </a:r>
            <a:r>
              <a:rPr lang="en-GB" dirty="0"/>
              <a:t>, add another Route that can act as a catchall for any other URLs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Create a new component and link the new route to this. (remember to import it at the top of </a:t>
            </a:r>
            <a:r>
              <a:rPr lang="en-GB" dirty="0" err="1"/>
              <a:t>App.tsx</a:t>
            </a:r>
            <a:r>
              <a:rPr lang="en-GB" dirty="0"/>
              <a:t>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23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B33B1D-B7D0-917C-3272-874B547AB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813" y="1382017"/>
            <a:ext cx="4892464" cy="5944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7B2AC9-5F32-B162-1C21-EE7B202DD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678" y="2393539"/>
            <a:ext cx="5718226" cy="263413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98D0E1D-B98C-8EA8-2F18-9D64548EE3A2}"/>
              </a:ext>
            </a:extLst>
          </p:cNvPr>
          <p:cNvCxnSpPr/>
          <p:nvPr/>
        </p:nvCxnSpPr>
        <p:spPr>
          <a:xfrm flipV="1">
            <a:off x="5877372" y="3206044"/>
            <a:ext cx="446306" cy="504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74B2AEC-1C6E-B3E7-C1B8-45AAC754E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4806" y="2519372"/>
            <a:ext cx="22098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85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404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Resulting in a controlled error and a path back to the homepage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24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087FEE-A614-A7A5-FCED-24B00F320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7977" y="1773269"/>
            <a:ext cx="5601185" cy="21795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08609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765EDF-D047-8069-3A25-A34CECFC0C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9" y="1701210"/>
            <a:ext cx="5810250" cy="963060"/>
          </a:xfrm>
        </p:spPr>
        <p:txBody>
          <a:bodyPr/>
          <a:lstStyle/>
          <a:p>
            <a:r>
              <a:rPr lang="en-GB" dirty="0"/>
              <a:t>Loaders</a:t>
            </a:r>
          </a:p>
        </p:txBody>
      </p:sp>
    </p:spTree>
    <p:extLst>
      <p:ext uri="{BB962C8B-B14F-4D97-AF65-F5344CB8AC3E}">
        <p14:creationId xmlns:p14="http://schemas.microsoft.com/office/powerpoint/2010/main" val="422276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Basics of Loaders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8146" y="579549"/>
            <a:ext cx="5943758" cy="5899039"/>
          </a:xfrm>
        </p:spPr>
        <p:txBody>
          <a:bodyPr/>
          <a:lstStyle/>
          <a:p>
            <a:r>
              <a:rPr lang="en-GB" dirty="0"/>
              <a:t>A new feature of 6.4, Loaders pull data into a component before it renders.</a:t>
            </a:r>
          </a:p>
          <a:p>
            <a:endParaRPr lang="en-GB" dirty="0"/>
          </a:p>
          <a:p>
            <a:r>
              <a:rPr lang="en-GB" dirty="0"/>
              <a:t>This is similar to </a:t>
            </a:r>
            <a:r>
              <a:rPr lang="en-GB" dirty="0" err="1"/>
              <a:t>useEffect</a:t>
            </a:r>
            <a:r>
              <a:rPr lang="en-GB" dirty="0"/>
              <a:t>(), a hook we will be looking at later in the course</a:t>
            </a:r>
            <a:r>
              <a:rPr lang="en-GB"/>
              <a:t>. </a:t>
            </a:r>
            <a:endParaRPr lang="en-GB" dirty="0"/>
          </a:p>
          <a:p>
            <a:r>
              <a:rPr lang="en-GB" dirty="0" err="1"/>
              <a:t>useEffect</a:t>
            </a:r>
            <a:r>
              <a:rPr lang="en-GB" dirty="0"/>
              <a:t>() should be used to sync to external data (i.e. data that’s from completely outside your system)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0104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Helpdesk Tickets prep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We will need to create a new section of our SPA which deals with the helpdesk tickets that come into our system.</a:t>
            </a:r>
          </a:p>
          <a:p>
            <a:endParaRPr lang="en-GB" dirty="0"/>
          </a:p>
          <a:p>
            <a:r>
              <a:rPr lang="en-GB" dirty="0"/>
              <a:t>We will be using JSON server to serve up some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19BDED-D3B4-0F3B-D8ED-60481D630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478" y="3067018"/>
            <a:ext cx="1905165" cy="7239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9DB772-9116-0802-130F-487B0DED0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2591" y="2700955"/>
            <a:ext cx="3232379" cy="283646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0D4B19-6667-BCB2-D988-5CEF7BBDCBFE}"/>
              </a:ext>
            </a:extLst>
          </p:cNvPr>
          <p:cNvCxnSpPr>
            <a:stCxn id="6" idx="3"/>
          </p:cNvCxnSpPr>
          <p:nvPr/>
        </p:nvCxnSpPr>
        <p:spPr>
          <a:xfrm flipV="1">
            <a:off x="6936643" y="3172178"/>
            <a:ext cx="1355948" cy="256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6552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Helpdesk Tickets prep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88991" y="214164"/>
            <a:ext cx="5718225" cy="5899039"/>
          </a:xfrm>
        </p:spPr>
        <p:txBody>
          <a:bodyPr/>
          <a:lstStyle/>
          <a:p>
            <a:r>
              <a:rPr lang="en-GB" dirty="0"/>
              <a:t>Create a new layout to hold the tickets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Create a new folder in pages to hold the tickets info, and a new component called</a:t>
            </a:r>
          </a:p>
          <a:p>
            <a:r>
              <a:rPr lang="en-GB" dirty="0" err="1"/>
              <a:t>Tickets.tsx</a:t>
            </a:r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28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88F7E3-FEE5-9374-7719-E53EFF2C2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82" y="4316347"/>
            <a:ext cx="6136322" cy="1796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BF3A14-C7C0-2F3A-48A8-FBD1E2D07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82" y="909919"/>
            <a:ext cx="6003429" cy="180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869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Helpdesk Tickets prep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88989" y="1839764"/>
            <a:ext cx="5718225" cy="5899039"/>
          </a:xfrm>
        </p:spPr>
        <p:txBody>
          <a:bodyPr/>
          <a:lstStyle/>
          <a:p>
            <a:r>
              <a:rPr lang="en-GB" dirty="0"/>
              <a:t>Create the new Routes in </a:t>
            </a:r>
            <a:r>
              <a:rPr lang="en-GB" dirty="0" err="1"/>
              <a:t>App.tsx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29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2F3037-6AE5-51A1-BBC4-E5E24D363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79069"/>
            <a:ext cx="5486875" cy="149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457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3C2BF-19C4-2546-010E-A37F8EA4CD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9" y="1477925"/>
            <a:ext cx="5810250" cy="1090651"/>
          </a:xfrm>
        </p:spPr>
        <p:txBody>
          <a:bodyPr/>
          <a:lstStyle/>
          <a:p>
            <a:r>
              <a:rPr lang="en-GB" dirty="0"/>
              <a:t>React-Router</a:t>
            </a:r>
          </a:p>
        </p:txBody>
      </p:sp>
    </p:spTree>
    <p:extLst>
      <p:ext uri="{BB962C8B-B14F-4D97-AF65-F5344CB8AC3E}">
        <p14:creationId xmlns:p14="http://schemas.microsoft.com/office/powerpoint/2010/main" val="6621728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Helpdesk Tickets prep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293186"/>
            <a:ext cx="5718225" cy="5899039"/>
          </a:xfrm>
        </p:spPr>
        <p:txBody>
          <a:bodyPr/>
          <a:lstStyle/>
          <a:p>
            <a:r>
              <a:rPr lang="en-GB" dirty="0"/>
              <a:t>In a new terminal, start the </a:t>
            </a:r>
            <a:r>
              <a:rPr lang="en-GB" dirty="0" err="1"/>
              <a:t>json</a:t>
            </a:r>
            <a:r>
              <a:rPr lang="en-GB" dirty="0"/>
              <a:t> server and check you can access it in a browser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30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63DA62-9345-3553-EE79-7A9EB5891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832" y="1231662"/>
            <a:ext cx="5806086" cy="3976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493123-9041-9201-4552-D766AF134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0747" y="1920520"/>
            <a:ext cx="4094255" cy="363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79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Loader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88991" y="214164"/>
            <a:ext cx="5718225" cy="1885569"/>
          </a:xfrm>
        </p:spPr>
        <p:txBody>
          <a:bodyPr/>
          <a:lstStyle/>
          <a:p>
            <a:r>
              <a:rPr lang="en-GB" dirty="0"/>
              <a:t>Inside the </a:t>
            </a:r>
            <a:r>
              <a:rPr lang="en-GB" dirty="0" err="1"/>
              <a:t>Tickets.tsx</a:t>
            </a:r>
            <a:r>
              <a:rPr lang="en-GB" dirty="0"/>
              <a:t> component, underneath the export, you need to create a Loader function to pull the data into the component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In </a:t>
            </a:r>
            <a:r>
              <a:rPr lang="en-GB" dirty="0" err="1"/>
              <a:t>App.tsx</a:t>
            </a:r>
            <a:r>
              <a:rPr lang="en-GB" dirty="0"/>
              <a:t>, we need to import the loader into the tickets route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31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22344F-4B9F-9CB5-A251-9FEF5C7E2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276" y="1663360"/>
            <a:ext cx="6690940" cy="1341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D92766-698F-144D-31B9-E5961AB26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467" y="4091791"/>
            <a:ext cx="8592749" cy="362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39532F-1677-CE94-1761-2876268FE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6851" y="4488021"/>
            <a:ext cx="6858957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853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783" y="511158"/>
            <a:ext cx="4175927" cy="2917842"/>
          </a:xfrm>
        </p:spPr>
        <p:txBody>
          <a:bodyPr/>
          <a:lstStyle/>
          <a:p>
            <a:r>
              <a:rPr lang="en-GB" dirty="0" err="1"/>
              <a:t>useLoaderData</a:t>
            </a:r>
            <a:r>
              <a:rPr lang="en-GB" dirty="0"/>
              <a:t>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88991" y="214164"/>
            <a:ext cx="5718225" cy="1885569"/>
          </a:xfrm>
        </p:spPr>
        <p:txBody>
          <a:bodyPr/>
          <a:lstStyle/>
          <a:p>
            <a:r>
              <a:rPr lang="en-GB" dirty="0"/>
              <a:t>Inside the Tickets function, we need to create a new </a:t>
            </a:r>
            <a:r>
              <a:rPr lang="en-GB" dirty="0" err="1"/>
              <a:t>const</a:t>
            </a:r>
            <a:r>
              <a:rPr lang="en-GB" dirty="0"/>
              <a:t> which collects the data from the loader.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Link is imported so we can look at individual tickets in the future</a:t>
            </a:r>
          </a:p>
          <a:p>
            <a:r>
              <a:rPr lang="en-GB" dirty="0"/>
              <a:t>This data can then be mapped, just as it would in any other data grab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32</a:t>
            </a:fld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E3EC2F4-1ED0-9FD5-6C00-9AFFBE80B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973" y="4064000"/>
            <a:ext cx="3893243" cy="26957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C5E2D86-10F4-A136-5A06-5DEE91726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6109" y="1017295"/>
            <a:ext cx="6571107" cy="168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757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783" y="511158"/>
            <a:ext cx="4175927" cy="2917842"/>
          </a:xfrm>
        </p:spPr>
        <p:txBody>
          <a:bodyPr/>
          <a:lstStyle/>
          <a:p>
            <a:r>
              <a:rPr lang="en-GB" dirty="0" err="1"/>
              <a:t>useLoaderData</a:t>
            </a:r>
            <a:r>
              <a:rPr lang="en-GB" dirty="0"/>
              <a:t>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88991" y="214164"/>
            <a:ext cx="5718225" cy="1885569"/>
          </a:xfrm>
        </p:spPr>
        <p:txBody>
          <a:bodyPr/>
          <a:lstStyle/>
          <a:p>
            <a:r>
              <a:rPr lang="en-GB" dirty="0"/>
              <a:t>This should now drop the links into the /tickets path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Update the styles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33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0E6CE1-E168-86D6-4FD0-624099B1C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1342" y="657223"/>
            <a:ext cx="2480562" cy="33365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FD975A-7F54-F04A-3B4F-5333EBD3A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595" y="3727564"/>
            <a:ext cx="3606784" cy="27514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96119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783" y="511158"/>
            <a:ext cx="4175927" cy="2917842"/>
          </a:xfrm>
        </p:spPr>
        <p:txBody>
          <a:bodyPr/>
          <a:lstStyle/>
          <a:p>
            <a:r>
              <a:rPr lang="en-GB" dirty="0"/>
              <a:t>Add Tickets link to </a:t>
            </a:r>
            <a:r>
              <a:rPr lang="en-GB" dirty="0" err="1"/>
              <a:t>RootLayout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88991" y="214164"/>
            <a:ext cx="5718225" cy="1885569"/>
          </a:xfrm>
        </p:spPr>
        <p:txBody>
          <a:bodyPr/>
          <a:lstStyle/>
          <a:p>
            <a:r>
              <a:rPr lang="en-GB" dirty="0"/>
              <a:t>This will update our nav bar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34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DC6487-7B62-8CCD-6A26-8000E8D8C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839" y="899760"/>
            <a:ext cx="5925377" cy="16861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A1D11C-A49B-A1C6-2257-7DC27B11A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780" y="3429000"/>
            <a:ext cx="7506748" cy="19338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917764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765EDF-D047-8069-3A25-A34CECFC0C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9" y="1701210"/>
            <a:ext cx="5810250" cy="963060"/>
          </a:xfrm>
        </p:spPr>
        <p:txBody>
          <a:bodyPr/>
          <a:lstStyle/>
          <a:p>
            <a:r>
              <a:rPr lang="en-GB" dirty="0"/>
              <a:t>Route Parameters</a:t>
            </a:r>
          </a:p>
        </p:txBody>
      </p:sp>
    </p:spTree>
    <p:extLst>
      <p:ext uri="{BB962C8B-B14F-4D97-AF65-F5344CB8AC3E}">
        <p14:creationId xmlns:p14="http://schemas.microsoft.com/office/powerpoint/2010/main" val="2962133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 changeable part of a Route, where components change for each variation </a:t>
            </a:r>
          </a:p>
          <a:p>
            <a:endParaRPr lang="en-GB" dirty="0"/>
          </a:p>
          <a:p>
            <a:r>
              <a:rPr lang="en-GB" dirty="0"/>
              <a:t>e.g.</a:t>
            </a:r>
          </a:p>
          <a:p>
            <a:r>
              <a:rPr lang="en-GB" dirty="0"/>
              <a:t>	/tickets/3</a:t>
            </a:r>
          </a:p>
          <a:p>
            <a:endParaRPr lang="en-GB" dirty="0"/>
          </a:p>
          <a:p>
            <a:r>
              <a:rPr lang="en-GB" dirty="0"/>
              <a:t>	/tickets/765</a:t>
            </a:r>
          </a:p>
          <a:p>
            <a:endParaRPr lang="en-GB" dirty="0"/>
          </a:p>
          <a:p>
            <a:r>
              <a:rPr lang="en-GB" dirty="0"/>
              <a:t>Each variation is a parameter. We want the page to look the same for each variation, but have the content change when we access it based on the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29939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Create a new component in tickets called </a:t>
            </a:r>
            <a:r>
              <a:rPr lang="en-GB" dirty="0" err="1"/>
              <a:t>TicketDetail.tsx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 err="1"/>
              <a:t>useParams</a:t>
            </a:r>
            <a:r>
              <a:rPr lang="en-GB" dirty="0"/>
              <a:t>() is a hook that lets us dynamically create content. The { id } is what identifies the individual ticket in the file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37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ACE2DA-EA17-C5E7-8AEC-14BD0929F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591" y="1324016"/>
            <a:ext cx="3515887" cy="239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8017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Create a new route in </a:t>
            </a:r>
            <a:r>
              <a:rPr lang="en-GB" dirty="0" err="1"/>
              <a:t>App.tsx</a:t>
            </a:r>
            <a:r>
              <a:rPr lang="en-GB" dirty="0"/>
              <a:t>, set the path to be “ :id ” and the element to be </a:t>
            </a:r>
            <a:r>
              <a:rPr lang="en-GB" dirty="0" err="1"/>
              <a:t>TicketDetail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38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31DE79-9B06-80C0-9F76-DF5F37BDE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702" y="2010351"/>
            <a:ext cx="5718225" cy="354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129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This shows the parameter is being passed to the page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39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175525-C6D0-49D4-3C85-A6B9ED467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835" y="2301514"/>
            <a:ext cx="7535327" cy="26387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88194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784" y="2259419"/>
            <a:ext cx="3694112" cy="730876"/>
          </a:xfrm>
        </p:spPr>
        <p:txBody>
          <a:bodyPr/>
          <a:lstStyle/>
          <a:p>
            <a:r>
              <a:rPr lang="en-GB" dirty="0"/>
              <a:t>SPAs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05674-D552-ADAF-F509-49ED7A38FC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8146" y="579549"/>
            <a:ext cx="5718225" cy="2684646"/>
          </a:xfrm>
        </p:spPr>
        <p:txBody>
          <a:bodyPr/>
          <a:lstStyle/>
          <a:p>
            <a:r>
              <a:rPr lang="en-GB" dirty="0"/>
              <a:t>In an effort to reduce the overheads on traffic to and from servers, and to reduce loading times for webpages, React builds what is known as Single Page Applications (SPAs).</a:t>
            </a:r>
          </a:p>
          <a:p>
            <a:endParaRPr lang="en-GB" dirty="0"/>
          </a:p>
          <a:p>
            <a:r>
              <a:rPr lang="en-GB" dirty="0"/>
              <a:t>All of the routing is done ‘client side’, resulting in fewer requests to the same server for different pages and much faster navigation on a webpage</a:t>
            </a:r>
          </a:p>
          <a:p>
            <a:endParaRPr lang="en-GB" dirty="0"/>
          </a:p>
          <a:p>
            <a:r>
              <a:rPr lang="en-GB" dirty="0"/>
              <a:t>We will investigate how to efficiently create a nav system where the main links are permanent, but the </a:t>
            </a:r>
            <a:r>
              <a:rPr lang="en-GB" dirty="0" err="1"/>
              <a:t>sublinks</a:t>
            </a:r>
            <a:r>
              <a:rPr lang="en-GB" dirty="0"/>
              <a:t> change based on where you are in the structure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16742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Parameters and Loaders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We can now use a loader function to collect the details of the individual Tickets in the system. Inside </a:t>
            </a:r>
            <a:r>
              <a:rPr lang="en-GB" dirty="0" err="1"/>
              <a:t>TicketDetail.tsx</a:t>
            </a:r>
            <a:r>
              <a:rPr lang="en-GB" dirty="0"/>
              <a:t> create a loader.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40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57655B-B568-50CB-AFBD-C6D577FCC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385" y="3002248"/>
            <a:ext cx="7210519" cy="171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1775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Parameters and Loaders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Then pass it into the return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41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042AB6-4E6E-8F10-3E6D-34D81DD32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611" y="1574800"/>
            <a:ext cx="7916760" cy="404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266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Parameters and Loaders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Link the loader to the route (ensure it is imported)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42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4240B8-9F2A-A983-8366-E264DB2A1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834" y="1780383"/>
            <a:ext cx="5639587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179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Parameters and Loaders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Update the link in the Tickets to link to the ticket id detail page. Notice the </a:t>
            </a:r>
            <a:r>
              <a:rPr lang="en-GB" dirty="0" err="1"/>
              <a:t>toString</a:t>
            </a:r>
            <a:r>
              <a:rPr lang="en-GB" dirty="0"/>
              <a:t>() method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43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5B2A97-F4E2-EB55-2682-0F09CD0E7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274" y="2033464"/>
            <a:ext cx="7066058" cy="334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128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Parameters and Loaders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It will now link the tickets to the ticket page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		*Update the CSS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44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2E73E-14FC-E808-79C6-5F4DD5BEB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885" y="4195209"/>
            <a:ext cx="4609227" cy="231646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45A628-BF7F-D10D-591C-BE43D2C7245E}"/>
              </a:ext>
            </a:extLst>
          </p:cNvPr>
          <p:cNvCxnSpPr/>
          <p:nvPr/>
        </p:nvCxnSpPr>
        <p:spPr>
          <a:xfrm flipV="1">
            <a:off x="3962400" y="2449689"/>
            <a:ext cx="3036712" cy="3251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08987829-8269-1A31-33EA-780A28FAA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049" y="1530648"/>
            <a:ext cx="4169384" cy="234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5414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765EDF-D047-8069-3A25-A34CECFC0C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9" y="1701210"/>
            <a:ext cx="5810250" cy="963060"/>
          </a:xfrm>
        </p:spPr>
        <p:txBody>
          <a:bodyPr/>
          <a:lstStyle/>
          <a:p>
            <a:r>
              <a:rPr lang="en-GB" dirty="0"/>
              <a:t>Error Elements</a:t>
            </a:r>
          </a:p>
        </p:txBody>
      </p:sp>
    </p:spTree>
    <p:extLst>
      <p:ext uri="{BB962C8B-B14F-4D97-AF65-F5344CB8AC3E}">
        <p14:creationId xmlns:p14="http://schemas.microsoft.com/office/powerpoint/2010/main" val="21759350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Current Behaviour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Currently, If we navigate to a Ticket that doesn’t exist, we get this page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We need to perform a check in the loader to ensure we alert the user to the fact this doesn’t exist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46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881A43-3E0B-C80C-6D1A-1A35B7BDD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896" y="1242034"/>
            <a:ext cx="7573432" cy="42677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68076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Solution – Error Elements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We need to drop some validation into the </a:t>
            </a:r>
            <a:r>
              <a:rPr lang="en-GB" dirty="0" err="1"/>
              <a:t>TicketDetail</a:t>
            </a:r>
            <a:r>
              <a:rPr lang="en-GB" dirty="0"/>
              <a:t> loader to check if the response is ok.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47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0BFAB8-DF0B-498A-77FE-A0662C2C9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875" y="1909965"/>
            <a:ext cx="7163795" cy="269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090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Solution – Error Elements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Create a new Component called </a:t>
            </a:r>
            <a:r>
              <a:rPr lang="en-GB" dirty="0" err="1"/>
              <a:t>TicketError.tsx</a:t>
            </a:r>
            <a:r>
              <a:rPr lang="en-GB" dirty="0"/>
              <a:t> in the tickets folder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48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5E837C-471E-02CF-ABCC-907BA31E7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896" y="1770662"/>
            <a:ext cx="7478169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8737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Solution – Error Elements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Add the new component to the route. Ensuring it has been imported at the top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49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6AEB35-A9B5-9BAC-FDE6-CF67D9260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189" y="2292029"/>
            <a:ext cx="5877745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502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277C37-ACFC-A68E-F252-0CD80CA952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6533" y="496711"/>
            <a:ext cx="7339509" cy="5217417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There were some significant changes in the way routing was managed in react in the version change from v5 to v6. </a:t>
            </a:r>
          </a:p>
          <a:p>
            <a:endParaRPr lang="en-GB" dirty="0"/>
          </a:p>
          <a:p>
            <a:r>
              <a:rPr lang="en-GB" dirty="0"/>
              <a:t>If you are re-writing or creating a new project, you should be using v6</a:t>
            </a:r>
          </a:p>
          <a:p>
            <a:endParaRPr lang="en-GB" dirty="0"/>
          </a:p>
          <a:p>
            <a:r>
              <a:rPr lang="en-GB" dirty="0"/>
              <a:t>The current major standard release is 6.4</a:t>
            </a:r>
          </a:p>
          <a:p>
            <a:r>
              <a:rPr lang="en-GB" dirty="0"/>
              <a:t>Among many other updates, features such as nested routes and layouts, Loaders, Error Elements and pending states were perfected in this release</a:t>
            </a:r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1358C4-AF88-D35C-0207-50EADC013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6D096B-D50E-C4D7-69C2-ECA8E4A3D4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6524" y="1349984"/>
            <a:ext cx="4052745" cy="2751998"/>
          </a:xfrm>
        </p:spPr>
        <p:txBody>
          <a:bodyPr/>
          <a:lstStyle/>
          <a:p>
            <a:r>
              <a:rPr lang="en-GB" dirty="0"/>
              <a:t>Versions</a:t>
            </a:r>
          </a:p>
        </p:txBody>
      </p:sp>
    </p:spTree>
    <p:extLst>
      <p:ext uri="{BB962C8B-B14F-4D97-AF65-F5344CB8AC3E}">
        <p14:creationId xmlns:p14="http://schemas.microsoft.com/office/powerpoint/2010/main" val="1922105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Best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We should also be checking that the API is functioning correctly. We can drop the same check in the Tickets Loader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50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A61655-675A-264B-DB07-C33741231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921" y="2026213"/>
            <a:ext cx="6027295" cy="232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906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Best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This would work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51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687540-EB85-E707-8DC4-065DC2A12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942" y="1080760"/>
            <a:ext cx="6954220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1473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Best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But to reduce duplication of code, we can delete it from the child routes and put it as an attribute in the parent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52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311B6D-860A-6675-7EF9-B79B9FE3A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896" y="2088200"/>
            <a:ext cx="7963008" cy="352332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473A71-6429-208E-505F-A176E8B667AF}"/>
              </a:ext>
            </a:extLst>
          </p:cNvPr>
          <p:cNvCxnSpPr/>
          <p:nvPr/>
        </p:nvCxnSpPr>
        <p:spPr>
          <a:xfrm>
            <a:off x="9177867" y="1490133"/>
            <a:ext cx="496711" cy="50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3630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765EDF-D047-8069-3A25-A34CECFC0C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9" y="1701210"/>
            <a:ext cx="5810250" cy="963060"/>
          </a:xfrm>
        </p:spPr>
        <p:txBody>
          <a:bodyPr/>
          <a:lstStyle/>
          <a:p>
            <a:r>
              <a:rPr lang="en-GB" dirty="0"/>
              <a:t>Protected Routes</a:t>
            </a:r>
          </a:p>
        </p:txBody>
      </p:sp>
    </p:spTree>
    <p:extLst>
      <p:ext uri="{BB962C8B-B14F-4D97-AF65-F5344CB8AC3E}">
        <p14:creationId xmlns:p14="http://schemas.microsoft.com/office/powerpoint/2010/main" val="19126676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Provided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0937" y="1418663"/>
            <a:ext cx="5718225" cy="1678229"/>
          </a:xfrm>
        </p:spPr>
        <p:txBody>
          <a:bodyPr/>
          <a:lstStyle/>
          <a:p>
            <a:r>
              <a:rPr lang="en-GB" dirty="0"/>
              <a:t>A repo of starter code has been supplied for you. This will be explained and then we will work through the process of implementing authentication and routes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54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06181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Provided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29069" y="166328"/>
            <a:ext cx="5718225" cy="1678229"/>
          </a:xfrm>
        </p:spPr>
        <p:txBody>
          <a:bodyPr/>
          <a:lstStyle/>
          <a:p>
            <a:r>
              <a:rPr lang="en-GB" dirty="0"/>
              <a:t>About, Account, Home and Private components are simple exports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Login page contains fields which will be used for authentication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55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8951B0-6AE5-640C-5437-54FA953F9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096" y="923195"/>
            <a:ext cx="5520143" cy="2141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FEA09D-936C-EAC0-C636-73505F2E4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022" y="3834078"/>
            <a:ext cx="4750318" cy="27969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D51878-6512-E576-42B8-C021352478E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208"/>
          <a:stretch/>
        </p:blipFill>
        <p:spPr>
          <a:xfrm>
            <a:off x="3268797" y="789140"/>
            <a:ext cx="2067213" cy="227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048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Provided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29069" y="166328"/>
            <a:ext cx="5718225" cy="1678229"/>
          </a:xfrm>
        </p:spPr>
        <p:txBody>
          <a:bodyPr/>
          <a:lstStyle/>
          <a:p>
            <a:r>
              <a:rPr lang="en-GB" dirty="0"/>
              <a:t>Navigation contains an array with the attributes for the pages we will navigate to.</a:t>
            </a:r>
          </a:p>
          <a:p>
            <a:endParaRPr lang="en-GB" dirty="0"/>
          </a:p>
          <a:p>
            <a:r>
              <a:rPr lang="en-GB" dirty="0"/>
              <a:t>Notice we have an </a:t>
            </a:r>
            <a:r>
              <a:rPr lang="en-GB" dirty="0" err="1"/>
              <a:t>isMenu</a:t>
            </a:r>
            <a:r>
              <a:rPr lang="en-GB" dirty="0"/>
              <a:t> element and </a:t>
            </a:r>
            <a:r>
              <a:rPr lang="en-GB" dirty="0" err="1"/>
              <a:t>isPrivate</a:t>
            </a:r>
            <a:r>
              <a:rPr lang="en-GB" dirty="0"/>
              <a:t>. These determine if the element is rendered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56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96A411-A3F5-7291-E5AE-5B334100C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347" y="2346218"/>
            <a:ext cx="4922947" cy="408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247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Provided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29069" y="166328"/>
            <a:ext cx="5718225" cy="1678229"/>
          </a:xfrm>
        </p:spPr>
        <p:txBody>
          <a:bodyPr/>
          <a:lstStyle/>
          <a:p>
            <a:r>
              <a:rPr lang="en-GB" dirty="0" err="1"/>
              <a:t>RenderNavigation</a:t>
            </a:r>
            <a:r>
              <a:rPr lang="en-GB" dirty="0"/>
              <a:t> exports 2 constants.</a:t>
            </a:r>
          </a:p>
          <a:p>
            <a:r>
              <a:rPr lang="en-GB" dirty="0" err="1"/>
              <a:t>RenderRoutes</a:t>
            </a:r>
            <a:r>
              <a:rPr lang="en-GB" dirty="0"/>
              <a:t>, which checks to see if the route will be private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 err="1"/>
              <a:t>RenderMenu</a:t>
            </a:r>
            <a:r>
              <a:rPr lang="en-GB" dirty="0"/>
              <a:t> which build the Menu itself based on privacy settings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57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FFE30E-4984-C399-2A48-6E643F764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069" y="1333210"/>
            <a:ext cx="5306558" cy="20957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45C322-6C5A-95B1-757C-D93704B62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399" y="4249351"/>
            <a:ext cx="4333972" cy="244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63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Provided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29069" y="166328"/>
            <a:ext cx="5718225" cy="1678229"/>
          </a:xfrm>
        </p:spPr>
        <p:txBody>
          <a:bodyPr/>
          <a:lstStyle/>
          <a:p>
            <a:r>
              <a:rPr lang="en-GB" dirty="0" err="1"/>
              <a:t>App.tsx</a:t>
            </a:r>
            <a:r>
              <a:rPr lang="en-GB" dirty="0"/>
              <a:t> uses </a:t>
            </a:r>
            <a:r>
              <a:rPr lang="en-GB" dirty="0" err="1"/>
              <a:t>BrowserRouter</a:t>
            </a:r>
            <a:r>
              <a:rPr lang="en-GB" dirty="0"/>
              <a:t> and drops the Header into the page, then any Menu Items that are available, then maps the routes to the page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We will wrap all of this in Authentication, which will then change the menu items available to the user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58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F902D6-F8F5-3996-D405-7D7BB3798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069" y="1645677"/>
            <a:ext cx="5610938" cy="311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262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Provided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29069" y="166328"/>
            <a:ext cx="5718225" cy="1678229"/>
          </a:xfrm>
        </p:spPr>
        <p:txBody>
          <a:bodyPr/>
          <a:lstStyle/>
          <a:p>
            <a:r>
              <a:rPr lang="en-GB" dirty="0"/>
              <a:t>There have also been some CSS styles applied to the webpage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59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79A056-28C5-C21B-F30A-DD90A1703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620" y="1242034"/>
            <a:ext cx="4397121" cy="41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332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277C37-ACFC-A68E-F252-0CD80CA952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78474" y="594721"/>
            <a:ext cx="6770688" cy="5119407"/>
          </a:xfrm>
        </p:spPr>
        <p:txBody>
          <a:bodyPr/>
          <a:lstStyle/>
          <a:p>
            <a:r>
              <a:rPr lang="en-GB" dirty="0"/>
              <a:t>React need to have the routing installed as an option to allow the features to work. A simple </a:t>
            </a:r>
            <a:r>
              <a:rPr lang="en-GB" dirty="0" err="1"/>
              <a:t>npm</a:t>
            </a:r>
            <a:r>
              <a:rPr lang="en-GB" dirty="0"/>
              <a:t> install is all that is required.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This will install all other dependencies as well as the interaction with the </a:t>
            </a:r>
            <a:r>
              <a:rPr lang="en-GB" dirty="0" err="1"/>
              <a:t>dom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1358C4-AF88-D35C-0207-50EADC013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6D096B-D50E-C4D7-69C2-ECA8E4A3D4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635" y="1349984"/>
            <a:ext cx="4052745" cy="2751998"/>
          </a:xfrm>
        </p:spPr>
        <p:txBody>
          <a:bodyPr/>
          <a:lstStyle/>
          <a:p>
            <a:r>
              <a:rPr lang="en-GB" dirty="0"/>
              <a:t>Installing React Router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150730-D039-8ED9-6C55-CD567509A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932" y="1794785"/>
            <a:ext cx="6007771" cy="42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025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Provided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29069" y="166328"/>
            <a:ext cx="5718225" cy="1678229"/>
          </a:xfrm>
        </p:spPr>
        <p:txBody>
          <a:bodyPr/>
          <a:lstStyle/>
          <a:p>
            <a:r>
              <a:rPr lang="en-GB" dirty="0"/>
              <a:t>Notice there is no Login link rendered as yet.</a:t>
            </a:r>
          </a:p>
          <a:p>
            <a:r>
              <a:rPr lang="en-GB" dirty="0"/>
              <a:t>This is because </a:t>
            </a:r>
            <a:r>
              <a:rPr lang="en-GB" dirty="0" err="1"/>
              <a:t>isMenu</a:t>
            </a:r>
            <a:r>
              <a:rPr lang="en-GB" dirty="0"/>
              <a:t> is set to false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You  can access the page by typing the extension into the address bar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60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BB221D-01D9-44CD-F36D-D306AA4F2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665" y="1127072"/>
            <a:ext cx="5959356" cy="28653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35C46F-ACB3-9D2B-383E-7CACBFA9D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5599" y="4795849"/>
            <a:ext cx="3562422" cy="187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8765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Wrapper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29069" y="166328"/>
            <a:ext cx="5718225" cy="1678229"/>
          </a:xfrm>
        </p:spPr>
        <p:txBody>
          <a:bodyPr/>
          <a:lstStyle/>
          <a:p>
            <a:r>
              <a:rPr lang="en-GB" dirty="0"/>
              <a:t>Firstly, we need to create authentication to wrap all routing inside. This component will let the user log in and will then update an </a:t>
            </a:r>
            <a:r>
              <a:rPr lang="en-GB" dirty="0" err="1"/>
              <a:t>isAuthenticated</a:t>
            </a:r>
            <a:r>
              <a:rPr lang="en-GB" dirty="0"/>
              <a:t> variable to change what the user can see.</a:t>
            </a:r>
          </a:p>
          <a:p>
            <a:endParaRPr lang="en-GB" dirty="0"/>
          </a:p>
          <a:p>
            <a:r>
              <a:rPr lang="en-GB" dirty="0"/>
              <a:t>Create a new component in the auth folder called </a:t>
            </a:r>
            <a:r>
              <a:rPr lang="en-GB" dirty="0" err="1"/>
              <a:t>AuthWrapper.tsx</a:t>
            </a:r>
            <a:endParaRPr lang="en-GB" dirty="0"/>
          </a:p>
          <a:p>
            <a:r>
              <a:rPr lang="en-GB" dirty="0"/>
              <a:t>Import { </a:t>
            </a:r>
            <a:r>
              <a:rPr lang="en-GB" dirty="0" err="1"/>
              <a:t>createContext</a:t>
            </a:r>
            <a:r>
              <a:rPr lang="en-GB" dirty="0"/>
              <a:t>, </a:t>
            </a:r>
            <a:r>
              <a:rPr lang="en-GB" dirty="0" err="1"/>
              <a:t>useContext</a:t>
            </a:r>
            <a:r>
              <a:rPr lang="en-GB" dirty="0"/>
              <a:t>, </a:t>
            </a:r>
            <a:r>
              <a:rPr lang="en-GB" dirty="0" err="1"/>
              <a:t>useState</a:t>
            </a:r>
            <a:r>
              <a:rPr lang="en-GB" dirty="0"/>
              <a:t> } from react </a:t>
            </a:r>
          </a:p>
          <a:p>
            <a:endParaRPr lang="en-GB" dirty="0"/>
          </a:p>
          <a:p>
            <a:r>
              <a:rPr lang="en-GB" dirty="0"/>
              <a:t>Import </a:t>
            </a:r>
            <a:r>
              <a:rPr lang="en-GB" dirty="0" err="1"/>
              <a:t>RenderHeader</a:t>
            </a:r>
            <a:r>
              <a:rPr lang="en-GB" dirty="0"/>
              <a:t>, </a:t>
            </a:r>
            <a:r>
              <a:rPr lang="en-GB" dirty="0" err="1"/>
              <a:t>RenderMenu</a:t>
            </a:r>
            <a:r>
              <a:rPr lang="en-GB" dirty="0"/>
              <a:t> and </a:t>
            </a:r>
            <a:r>
              <a:rPr lang="en-GB" dirty="0" err="1"/>
              <a:t>RenderRoutes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61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7EC801-DEDC-CB0C-86B5-99AAE9AD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383" y="4954177"/>
            <a:ext cx="8055038" cy="86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281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Wrapper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29069" y="166328"/>
            <a:ext cx="5718225" cy="1678229"/>
          </a:xfrm>
        </p:spPr>
        <p:txBody>
          <a:bodyPr/>
          <a:lstStyle/>
          <a:p>
            <a:r>
              <a:rPr lang="en-GB" dirty="0"/>
              <a:t>Create a </a:t>
            </a:r>
            <a:r>
              <a:rPr lang="en-GB" dirty="0" err="1"/>
              <a:t>const</a:t>
            </a:r>
            <a:r>
              <a:rPr lang="en-GB" dirty="0"/>
              <a:t> called </a:t>
            </a:r>
            <a:r>
              <a:rPr lang="en-GB" dirty="0" err="1"/>
              <a:t>AuthContext</a:t>
            </a:r>
            <a:r>
              <a:rPr lang="en-GB" dirty="0"/>
              <a:t> which will equal </a:t>
            </a:r>
            <a:r>
              <a:rPr lang="en-GB" dirty="0" err="1"/>
              <a:t>createContext</a:t>
            </a:r>
            <a:r>
              <a:rPr lang="en-GB" dirty="0"/>
              <a:t>()</a:t>
            </a:r>
          </a:p>
          <a:p>
            <a:endParaRPr lang="en-GB" dirty="0"/>
          </a:p>
          <a:p>
            <a:r>
              <a:rPr lang="en-GB" dirty="0"/>
              <a:t>export a </a:t>
            </a:r>
            <a:r>
              <a:rPr lang="en-GB" dirty="0" err="1"/>
              <a:t>const</a:t>
            </a:r>
            <a:r>
              <a:rPr lang="en-GB" dirty="0"/>
              <a:t> called </a:t>
            </a:r>
            <a:r>
              <a:rPr lang="en-GB" dirty="0" err="1"/>
              <a:t>AuthData</a:t>
            </a:r>
            <a:r>
              <a:rPr lang="en-GB" dirty="0"/>
              <a:t> which equals </a:t>
            </a:r>
            <a:r>
              <a:rPr lang="en-GB" dirty="0" err="1"/>
              <a:t>useContext</a:t>
            </a:r>
            <a:r>
              <a:rPr lang="en-GB" dirty="0"/>
              <a:t>(</a:t>
            </a:r>
            <a:r>
              <a:rPr lang="en-GB" dirty="0" err="1"/>
              <a:t>AuthContext</a:t>
            </a:r>
            <a:r>
              <a:rPr lang="en-GB" dirty="0"/>
              <a:t>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62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5ECCED-D0A8-D97A-556D-0D8D48E65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106" y="2613589"/>
            <a:ext cx="6104149" cy="8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4023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Wrapper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29069" y="166328"/>
            <a:ext cx="5718225" cy="1678229"/>
          </a:xfrm>
        </p:spPr>
        <p:txBody>
          <a:bodyPr/>
          <a:lstStyle/>
          <a:p>
            <a:r>
              <a:rPr lang="en-GB" dirty="0"/>
              <a:t>export </a:t>
            </a:r>
            <a:r>
              <a:rPr lang="en-GB" dirty="0" err="1"/>
              <a:t>const</a:t>
            </a:r>
            <a:r>
              <a:rPr lang="en-GB" dirty="0"/>
              <a:t> </a:t>
            </a:r>
            <a:r>
              <a:rPr lang="en-GB" dirty="0" err="1"/>
              <a:t>AuthWrapper</a:t>
            </a:r>
            <a:r>
              <a:rPr lang="en-GB" dirty="0"/>
              <a:t> as usual. Here we will create some state and allow that user to login and logout</a:t>
            </a:r>
          </a:p>
          <a:p>
            <a:endParaRPr lang="en-GB" dirty="0"/>
          </a:p>
          <a:p>
            <a:r>
              <a:rPr lang="en-GB" dirty="0"/>
              <a:t>This will not be real authentication however, we will mock a link to API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63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6A4E03-0ADB-7EE4-8768-7826CB223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321" y="2939795"/>
            <a:ext cx="5945904" cy="293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683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Wrapper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29069" y="166328"/>
            <a:ext cx="5718225" cy="1678229"/>
          </a:xfrm>
        </p:spPr>
        <p:txBody>
          <a:bodyPr/>
          <a:lstStyle/>
          <a:p>
            <a:r>
              <a:rPr lang="en-GB" dirty="0"/>
              <a:t>Create a logout function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64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1ED434-D229-13EC-0468-D545499AA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615" y="1095279"/>
            <a:ext cx="5608806" cy="106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8845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Wrapper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29069" y="166328"/>
            <a:ext cx="5718225" cy="1678229"/>
          </a:xfrm>
        </p:spPr>
        <p:txBody>
          <a:bodyPr/>
          <a:lstStyle/>
          <a:p>
            <a:r>
              <a:rPr lang="en-GB" dirty="0"/>
              <a:t>We need to replace all the routing currenting in </a:t>
            </a:r>
            <a:r>
              <a:rPr lang="en-GB" dirty="0" err="1"/>
              <a:t>App.tsx</a:t>
            </a:r>
            <a:r>
              <a:rPr lang="en-GB" dirty="0"/>
              <a:t> and put it into this wrapper. </a:t>
            </a:r>
          </a:p>
          <a:p>
            <a:endParaRPr lang="en-GB" dirty="0"/>
          </a:p>
          <a:p>
            <a:r>
              <a:rPr lang="en-GB" dirty="0"/>
              <a:t>Once done, we can drop the </a:t>
            </a:r>
            <a:r>
              <a:rPr lang="en-GB" dirty="0" err="1"/>
              <a:t>AuthWrapper</a:t>
            </a:r>
            <a:r>
              <a:rPr lang="en-GB" dirty="0"/>
              <a:t> into </a:t>
            </a:r>
            <a:r>
              <a:rPr lang="en-GB" dirty="0" err="1"/>
              <a:t>App.tsx</a:t>
            </a:r>
            <a:r>
              <a:rPr lang="en-GB" dirty="0"/>
              <a:t> itself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65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0310E2-0078-8DBA-562E-1D6348C99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291" y="2412015"/>
            <a:ext cx="6591871" cy="318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685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Wrapper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29069" y="166328"/>
            <a:ext cx="5718225" cy="1678229"/>
          </a:xfrm>
        </p:spPr>
        <p:txBody>
          <a:bodyPr/>
          <a:lstStyle/>
          <a:p>
            <a:r>
              <a:rPr lang="en-GB" dirty="0" err="1"/>
              <a:t>App.tsx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Now, all routes and access is controlled by the authentication process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66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10F501-0E0E-1753-6EFF-45B5ECAD6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069" y="549473"/>
            <a:ext cx="4675545" cy="385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9684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Updating Render Navigation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29069" y="166328"/>
            <a:ext cx="5718225" cy="1678229"/>
          </a:xfrm>
        </p:spPr>
        <p:txBody>
          <a:bodyPr/>
          <a:lstStyle/>
          <a:p>
            <a:r>
              <a:rPr lang="en-GB" dirty="0"/>
              <a:t>Back in </a:t>
            </a:r>
            <a:r>
              <a:rPr lang="en-GB" dirty="0" err="1"/>
              <a:t>RenderNavigation</a:t>
            </a:r>
            <a:r>
              <a:rPr lang="en-GB" dirty="0"/>
              <a:t> import </a:t>
            </a:r>
            <a:r>
              <a:rPr lang="en-GB" dirty="0" err="1"/>
              <a:t>AuthData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Create a new </a:t>
            </a:r>
            <a:r>
              <a:rPr lang="en-GB" dirty="0" err="1"/>
              <a:t>const</a:t>
            </a:r>
            <a:r>
              <a:rPr lang="en-GB" dirty="0"/>
              <a:t> which pulls the user status into the component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Inside </a:t>
            </a:r>
            <a:r>
              <a:rPr lang="en-GB" dirty="0" err="1"/>
              <a:t>RenderRoutes</a:t>
            </a:r>
            <a:r>
              <a:rPr lang="en-GB" dirty="0"/>
              <a:t>, we need to update the logic to allow routes to check if the user has signed in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67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C43C73-2F24-1C9C-C890-E2E7C459B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930" y="2044463"/>
            <a:ext cx="4138019" cy="899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15C718-722E-A84C-AC6A-7CA164BC0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2077" y="4041677"/>
            <a:ext cx="6459293" cy="255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296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Updating Render Navigation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29069" y="166328"/>
            <a:ext cx="5718225" cy="1678229"/>
          </a:xfrm>
        </p:spPr>
        <p:txBody>
          <a:bodyPr/>
          <a:lstStyle/>
          <a:p>
            <a:r>
              <a:rPr lang="en-GB" dirty="0"/>
              <a:t>Inside </a:t>
            </a:r>
            <a:r>
              <a:rPr lang="en-GB" dirty="0" err="1"/>
              <a:t>RenderMenu</a:t>
            </a:r>
            <a:r>
              <a:rPr lang="en-GB" dirty="0"/>
              <a:t>, we need to update the logic to display the login / logout menu item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68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DB8CEE-ADE1-068D-D4A6-753829B66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763" y="830492"/>
            <a:ext cx="8093141" cy="57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161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Updated menu items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29069" y="166328"/>
            <a:ext cx="5718225" cy="1678229"/>
          </a:xfrm>
        </p:spPr>
        <p:txBody>
          <a:bodyPr/>
          <a:lstStyle/>
          <a:p>
            <a:r>
              <a:rPr lang="en-GB" dirty="0"/>
              <a:t>We can now render either login or logout on the navbar based on whether a user is logged in or not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Note a tiny adjustment to the CSS file (remove the 30px left and right margin)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69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0EABC0-1047-470A-2155-8768F7F01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822" y="5329166"/>
            <a:ext cx="2819644" cy="95258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17F4277-5917-B281-096F-830CB20AAE63}"/>
              </a:ext>
            </a:extLst>
          </p:cNvPr>
          <p:cNvCxnSpPr/>
          <p:nvPr/>
        </p:nvCxnSpPr>
        <p:spPr>
          <a:xfrm flipH="1">
            <a:off x="5362222" y="5720827"/>
            <a:ext cx="270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0F3B5EEE-7A31-9E69-915F-FDCCC4347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9631" y="1371796"/>
            <a:ext cx="6957663" cy="3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99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5FB5C0-192A-C14F-638A-34A535D3E8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395367"/>
            <a:ext cx="3904994" cy="2917842"/>
          </a:xfrm>
        </p:spPr>
        <p:txBody>
          <a:bodyPr/>
          <a:lstStyle/>
          <a:p>
            <a:r>
              <a:rPr lang="en-GB" dirty="0"/>
              <a:t>Existing Methods of routing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2FD92-0B33-DF16-4181-03A47ADAE7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95% of react code out there follows this method. We will start our app with this method and then see how to update it with the newer ways of working.</a:t>
            </a:r>
          </a:p>
          <a:p>
            <a:endParaRPr lang="en-GB" dirty="0"/>
          </a:p>
          <a:p>
            <a:r>
              <a:rPr lang="en-GB" dirty="0"/>
              <a:t>In </a:t>
            </a:r>
            <a:r>
              <a:rPr lang="en-GB" dirty="0" err="1"/>
              <a:t>App.tsx</a:t>
            </a:r>
            <a:r>
              <a:rPr lang="en-GB" dirty="0"/>
              <a:t>, we need to do a few imports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We wrap our App return in a </a:t>
            </a:r>
            <a:r>
              <a:rPr lang="en-GB" dirty="0" err="1"/>
              <a:t>BrowserRouter</a:t>
            </a:r>
            <a:r>
              <a:rPr lang="en-GB" dirty="0"/>
              <a:t> tag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73D03-091B-37EE-168B-2509294C5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91D2FE-932F-7BA0-72F0-25C18CE25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010" y="2764918"/>
            <a:ext cx="7369179" cy="2895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1D995B-A6DF-3275-68F5-2896FF2FD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850" y="3938020"/>
            <a:ext cx="4252571" cy="254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7417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Login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29069" y="166328"/>
            <a:ext cx="5718225" cy="1678229"/>
          </a:xfrm>
        </p:spPr>
        <p:txBody>
          <a:bodyPr/>
          <a:lstStyle/>
          <a:p>
            <a:r>
              <a:rPr lang="en-GB" dirty="0"/>
              <a:t>We need to do quite a bit of work with the login page. We will use a hook called </a:t>
            </a:r>
            <a:r>
              <a:rPr lang="en-GB" dirty="0" err="1"/>
              <a:t>useReducer</a:t>
            </a:r>
            <a:r>
              <a:rPr lang="en-GB" dirty="0"/>
              <a:t> and we can create an error message to alert for an incorrect password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First, we create the ability to redirect users with </a:t>
            </a:r>
            <a:r>
              <a:rPr lang="en-GB" dirty="0" err="1"/>
              <a:t>useNavigate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70</a:t>
            </a:fld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409537-E2EC-A7DD-ABF2-02697A050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069" y="1609189"/>
            <a:ext cx="5349704" cy="9754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B8205E-CD98-0065-2858-9956795DF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867" y="3973402"/>
            <a:ext cx="3901778" cy="92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085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Login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29069" y="166328"/>
            <a:ext cx="5718225" cy="1678229"/>
          </a:xfrm>
        </p:spPr>
        <p:txBody>
          <a:bodyPr/>
          <a:lstStyle/>
          <a:p>
            <a:r>
              <a:rPr lang="en-GB" dirty="0"/>
              <a:t>Then we call in the login function from </a:t>
            </a:r>
            <a:r>
              <a:rPr lang="en-GB" dirty="0" err="1"/>
              <a:t>AuthData</a:t>
            </a:r>
            <a:r>
              <a:rPr lang="en-GB" dirty="0"/>
              <a:t>()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Then we consolidate all the input data using </a:t>
            </a:r>
            <a:r>
              <a:rPr lang="en-GB" dirty="0" err="1"/>
              <a:t>useReducer</a:t>
            </a:r>
            <a:r>
              <a:rPr lang="en-GB" dirty="0"/>
              <a:t>()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Then set an error message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71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AB1964-7D46-501C-205B-5C8F33CE2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358" y="1089047"/>
            <a:ext cx="4046571" cy="11126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F49E8D-1ED4-2311-2E84-C9953F677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870" y="3169442"/>
            <a:ext cx="7495346" cy="14868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642E99-FA10-5D32-2F6C-E30EF22DAE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1871" y="5037370"/>
            <a:ext cx="7495346" cy="140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654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Login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29069" y="166328"/>
            <a:ext cx="5718225" cy="1678229"/>
          </a:xfrm>
        </p:spPr>
        <p:txBody>
          <a:bodyPr/>
          <a:lstStyle/>
          <a:p>
            <a:r>
              <a:rPr lang="en-GB" dirty="0"/>
              <a:t>Create an async function called </a:t>
            </a:r>
            <a:r>
              <a:rPr lang="en-GB" dirty="0" err="1"/>
              <a:t>doLogin</a:t>
            </a:r>
            <a:r>
              <a:rPr lang="en-GB" dirty="0"/>
              <a:t> which will employ a try and catch to validate the login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This checks the username and password and redirects to the Account page if successful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72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766465-19E4-5A11-CF48-7A74F3E80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288" y="1333318"/>
            <a:ext cx="6016006" cy="197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9227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Login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29069" y="166328"/>
            <a:ext cx="5718225" cy="1678229"/>
          </a:xfrm>
        </p:spPr>
        <p:txBody>
          <a:bodyPr/>
          <a:lstStyle/>
          <a:p>
            <a:r>
              <a:rPr lang="en-GB" dirty="0"/>
              <a:t>Update the input boxes to trigger the </a:t>
            </a:r>
            <a:r>
              <a:rPr lang="en-GB" dirty="0" err="1"/>
              <a:t>useReducer</a:t>
            </a:r>
            <a:r>
              <a:rPr lang="en-GB" dirty="0"/>
              <a:t>()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Add the action to the button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73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64A92-2D08-2134-8D01-C29571D99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032" y="914400"/>
            <a:ext cx="6747130" cy="39790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668D96-E9D5-69CC-9949-48CA4A9BC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6225" y="5650016"/>
            <a:ext cx="5128704" cy="89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1703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Login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29069" y="166328"/>
            <a:ext cx="5718225" cy="1678229"/>
          </a:xfrm>
        </p:spPr>
        <p:txBody>
          <a:bodyPr/>
          <a:lstStyle/>
          <a:p>
            <a:r>
              <a:rPr lang="en-GB" dirty="0"/>
              <a:t>Finally, drop a check for an error and conditionally render the message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Update your CSS too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74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3E439C-FE78-1B6D-5BD5-F433BF0D1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516" y="1242034"/>
            <a:ext cx="5357324" cy="8382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683383-4793-E6C2-7803-BC308DCC9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091" y="3013908"/>
            <a:ext cx="2956816" cy="233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Account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29069" y="166328"/>
            <a:ext cx="5718225" cy="1678229"/>
          </a:xfrm>
        </p:spPr>
        <p:txBody>
          <a:bodyPr/>
          <a:lstStyle/>
          <a:p>
            <a:r>
              <a:rPr lang="en-GB" dirty="0"/>
              <a:t>In account, import </a:t>
            </a:r>
            <a:r>
              <a:rPr lang="en-GB" dirty="0" err="1"/>
              <a:t>AuthData</a:t>
            </a:r>
            <a:r>
              <a:rPr lang="en-GB" dirty="0"/>
              <a:t> and add the user context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75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831BB-0834-01C2-E1AB-964576652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945" y="1095279"/>
            <a:ext cx="5799323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7261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Final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29069" y="166328"/>
            <a:ext cx="5718225" cy="1678229"/>
          </a:xfrm>
        </p:spPr>
        <p:txBody>
          <a:bodyPr/>
          <a:lstStyle/>
          <a:p>
            <a:r>
              <a:rPr lang="en-GB" dirty="0"/>
              <a:t>When you log in with Bill and password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You have access to the new routes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76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30737B-70A6-19D1-FAE2-EE01D4CD6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328" y="631263"/>
            <a:ext cx="5920093" cy="24265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CC54DE-5152-2669-EA00-B2F1AB00F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301" y="3776154"/>
            <a:ext cx="6988146" cy="19889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45839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Final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29069" y="166328"/>
            <a:ext cx="5718225" cy="1678229"/>
          </a:xfrm>
        </p:spPr>
        <p:txBody>
          <a:bodyPr/>
          <a:lstStyle/>
          <a:p>
            <a:r>
              <a:rPr lang="en-GB" dirty="0"/>
              <a:t>And can see the private members area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77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064E1B-3DD7-AFE1-8B3C-0831EA425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120" y="693837"/>
            <a:ext cx="6950042" cy="23014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362610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765EDF-D047-8069-3A25-A34CECFC0C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9" y="1701210"/>
            <a:ext cx="5810250" cy="963060"/>
          </a:xfrm>
        </p:spPr>
        <p:txBody>
          <a:bodyPr/>
          <a:lstStyle/>
          <a:p>
            <a:r>
              <a:rPr lang="en-GB" dirty="0"/>
              <a:t>Labs and Activities</a:t>
            </a:r>
          </a:p>
        </p:txBody>
      </p:sp>
    </p:spTree>
    <p:extLst>
      <p:ext uri="{BB962C8B-B14F-4D97-AF65-F5344CB8AC3E}">
        <p14:creationId xmlns:p14="http://schemas.microsoft.com/office/powerpoint/2010/main" val="8543990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24D035-9F76-B234-C209-1E9CC751E5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Pair Coding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0C845B-1625-4D7C-B102-40B57E1FEE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79910" y="579549"/>
            <a:ext cx="6036461" cy="3007779"/>
          </a:xfrm>
        </p:spPr>
        <p:txBody>
          <a:bodyPr/>
          <a:lstStyle/>
          <a:p>
            <a:r>
              <a:rPr lang="en-GB" dirty="0"/>
              <a:t>Break in to pairs and create a website for a shop which sells plants.</a:t>
            </a:r>
          </a:p>
          <a:p>
            <a:endParaRPr lang="en-GB" dirty="0"/>
          </a:p>
          <a:p>
            <a:r>
              <a:rPr lang="en-GB" dirty="0"/>
              <a:t>Your website should: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Have nested routes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Have a protected ‘your details’ page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Have products that can be displayed in a products page</a:t>
            </a:r>
          </a:p>
          <a:p>
            <a:endParaRPr lang="en-GB" dirty="0"/>
          </a:p>
          <a:p>
            <a:r>
              <a:rPr lang="en-GB" dirty="0"/>
              <a:t>Spend some time planning your layout. You should create a repo and either clone and branch, or mob code the product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821018-76F4-32FA-F4B5-652C77E505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79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356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5FB5C0-192A-C14F-638A-34A535D3E8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395367"/>
            <a:ext cx="3904994" cy="2917842"/>
          </a:xfrm>
        </p:spPr>
        <p:txBody>
          <a:bodyPr/>
          <a:lstStyle/>
          <a:p>
            <a:r>
              <a:rPr lang="en-GB" dirty="0"/>
              <a:t>Creating the pages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2FD92-0B33-DF16-4181-03A47ADAE7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Now that we have the routes, we can create the pages they ‘route’ to. </a:t>
            </a:r>
          </a:p>
          <a:p>
            <a:endParaRPr lang="en-GB" dirty="0"/>
          </a:p>
          <a:p>
            <a:r>
              <a:rPr lang="en-GB" dirty="0"/>
              <a:t>In our setup, the “about route” is linked to the “About” component. The named component is what is rendered when the URL localhost/about is requested</a:t>
            </a:r>
          </a:p>
          <a:p>
            <a:endParaRPr lang="en-GB" dirty="0"/>
          </a:p>
          <a:p>
            <a:r>
              <a:rPr lang="en-GB" dirty="0"/>
              <a:t>Remember, once the SPA has loaded, this is all performed browser side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73D03-091B-37EE-168B-2509294C5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5932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5FB5C0-192A-C14F-638A-34A535D3E8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395367"/>
            <a:ext cx="3904994" cy="2917842"/>
          </a:xfrm>
        </p:spPr>
        <p:txBody>
          <a:bodyPr/>
          <a:lstStyle/>
          <a:p>
            <a:r>
              <a:rPr lang="en-GB" dirty="0"/>
              <a:t>Creating the pages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2FD92-0B33-DF16-4181-03A47ADAE7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For this exercise, the pages will be stored in a folder designed to hold them.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Once the pages have been created, they need to be imported into </a:t>
            </a:r>
            <a:r>
              <a:rPr lang="en-GB" dirty="0" err="1"/>
              <a:t>App.tsx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73D03-091B-37EE-168B-2509294C5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9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818C67-FF15-795F-9809-219538FBB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169" y="1694041"/>
            <a:ext cx="3856883" cy="19631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34ABD3-22AE-8F3A-3D4B-59548C4CB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7448" y="4724754"/>
            <a:ext cx="4073563" cy="19669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6E1CEE-7D7B-892E-5025-000189C03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1891" y="1382416"/>
            <a:ext cx="1603927" cy="239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3205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61ba5a240904b86632099fc56e12dead204a13"/>
</p:tagLst>
</file>

<file path=ppt/theme/theme1.xml><?xml version="1.0" encoding="utf-8"?>
<a:theme xmlns:a="http://schemas.openxmlformats.org/drawingml/2006/main" name="Master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3D98DD7F7D1B4CA343FFC9BA0D08F2" ma:contentTypeVersion="14" ma:contentTypeDescription="Create a new document." ma:contentTypeScope="" ma:versionID="f5b787ffde9de8eed7b2a76560910c0f">
  <xsd:schema xmlns:xsd="http://www.w3.org/2001/XMLSchema" xmlns:xs="http://www.w3.org/2001/XMLSchema" xmlns:p="http://schemas.microsoft.com/office/2006/metadata/properties" xmlns:ns2="913fe58e-060a-4373-b11d-b366e3be4652" xmlns:ns3="d9d04ef3-bcb7-4ae4-a62d-289c704a8497" targetNamespace="http://schemas.microsoft.com/office/2006/metadata/properties" ma:root="true" ma:fieldsID="53a1b84068abfc2e8b13ed24d677af21" ns2:_="" ns3:_="">
    <xsd:import namespace="913fe58e-060a-4373-b11d-b366e3be4652"/>
    <xsd:import namespace="d9d04ef3-bcb7-4ae4-a62d-289c704a849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3fe58e-060a-4373-b11d-b366e3be46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85f1f1f9-0179-4c93-b971-8e9741e045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d04ef3-bcb7-4ae4-a62d-289c704a849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0418cb5f-0ed4-4140-b688-db7f9630287e}" ma:internalName="TaxCatchAll" ma:showField="CatchAllData" ma:web="d9d04ef3-bcb7-4ae4-a62d-289c704a849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9d04ef3-bcb7-4ae4-a62d-289c704a8497" xsi:nil="true"/>
    <lcf76f155ced4ddcb4097134ff3c332f xmlns="913fe58e-060a-4373-b11d-b366e3be465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A383FEE-1DAE-42CC-B746-C01E99817C7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13fe58e-060a-4373-b11d-b366e3be4652"/>
    <ds:schemaRef ds:uri="d9d04ef3-bcb7-4ae4-a62d-289c704a849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5B3E867-B45B-49B9-9F16-ACF80FBBDA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3393610-D53F-4A84-8D42-34EBCB008255}">
  <ds:schemaRefs>
    <ds:schemaRef ds:uri="http://purl.org/dc/terms/"/>
    <ds:schemaRef ds:uri="5DDA07D3-2D42-4B74-BBF9-F10531B4947A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  <ds:schemaRef ds:uri="51b58b7f-359e-418a-8fc0-c5d77d026bdc"/>
    <ds:schemaRef ds:uri="04dd4f8b-4e55-4b0f-90ae-c416a13e2e63"/>
    <ds:schemaRef ds:uri="bd9f7b81-fce9-4f5e-8ca2-b74234fba64d"/>
    <ds:schemaRef ds:uri="201905e2-e348-4925-9bf9-859ff66d3731"/>
    <ds:schemaRef ds:uri="d9d04ef3-bcb7-4ae4-a62d-289c704a8497"/>
    <ds:schemaRef ds:uri="913fe58e-060a-4373-b11d-b366e3be465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12387</TotalTime>
  <Words>4228</Words>
  <Application>Microsoft Office PowerPoint</Application>
  <PresentationFormat>Widescreen</PresentationFormat>
  <Paragraphs>1846</Paragraphs>
  <Slides>79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5" baseType="lpstr">
      <vt:lpstr>Montserrat</vt:lpstr>
      <vt:lpstr>Montserrat Black</vt:lpstr>
      <vt:lpstr>Consolas</vt:lpstr>
      <vt:lpstr>Arial</vt:lpstr>
      <vt:lpstr>Calibri</vt:lpstr>
      <vt:lpstr>Master</vt:lpstr>
      <vt:lpstr>ADVANCED REACT</vt:lpstr>
      <vt:lpstr>PowerPoint Presentation</vt:lpstr>
      <vt:lpstr>React-Router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Custom 404 page</vt:lpstr>
      <vt:lpstr>PowerPoint Presentation</vt:lpstr>
      <vt:lpstr>PowerPoint Presentation</vt:lpstr>
      <vt:lpstr>PowerPoint Presentation</vt:lpstr>
      <vt:lpstr>Loaders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Route Parameters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Error Elements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Protected Routes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Labs and Activities</vt:lpstr>
      <vt:lpstr>PowerPoint Presentation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Liam Robertson</dc:creator>
  <cp:keywords/>
  <dc:description/>
  <cp:lastModifiedBy>Harrison, Jordan</cp:lastModifiedBy>
  <cp:revision>167</cp:revision>
  <cp:lastPrinted>2019-07-03T09:46:41Z</cp:lastPrinted>
  <dcterms:created xsi:type="dcterms:W3CDTF">2019-09-05T08:17:12Z</dcterms:created>
  <dcterms:modified xsi:type="dcterms:W3CDTF">2024-11-25T10:31:56Z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0x010100273D98DD7F7D1B4CA343FFC9BA0D08F2</vt:lpwstr>
  </property>
  <property fmtid="{D5CDD505-2E9C-101B-9397-08002B2CF9AE}" pid="3" name="BookType">
    <vt:lpwstr>4</vt:lpwstr>
  </property>
  <property fmtid="{D5CDD505-2E9C-101B-9397-08002B2CF9AE}" pid="4" name="MediaServiceImageTags">
    <vt:lpwstr/>
  </property>
</Properties>
</file>